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312" r:id="rId2"/>
    <p:sldId id="325" r:id="rId3"/>
    <p:sldId id="326" r:id="rId4"/>
    <p:sldId id="327" r:id="rId5"/>
    <p:sldId id="257" r:id="rId6"/>
    <p:sldId id="321" r:id="rId7"/>
    <p:sldId id="319" r:id="rId8"/>
    <p:sldId id="322" r:id="rId9"/>
    <p:sldId id="323" r:id="rId10"/>
    <p:sldId id="320" r:id="rId11"/>
    <p:sldId id="329" r:id="rId12"/>
    <p:sldId id="328"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nikowsky" initials="LNB" lastIdx="1" clrIdx="0">
    <p:extLst>
      <p:ext uri="{19B8F6BF-5375-455C-9EA6-DF929625EA0E}">
        <p15:presenceInfo xmlns:p15="http://schemas.microsoft.com/office/powerpoint/2012/main" userId="Laura Bonikowsk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09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39" autoAdjust="0"/>
    <p:restoredTop sz="63605" autoAdjust="0"/>
  </p:normalViewPr>
  <p:slideViewPr>
    <p:cSldViewPr snapToGrid="0">
      <p:cViewPr varScale="1">
        <p:scale>
          <a:sx n="79" d="100"/>
          <a:sy n="79" d="100"/>
        </p:scale>
        <p:origin x="2696" y="18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DED018B-63AE-44BB-B311-756F935CE590}" type="datetimeFigureOut">
              <a:rPr lang="en-CA" smtClean="0"/>
              <a:t>2024-10-03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2B4D-80B6-452C-A7D7-277FD7B18C08}" type="slidenum">
              <a:rPr lang="en-CA" smtClean="0"/>
              <a:t>‹#›</a:t>
            </a:fld>
            <a:endParaRPr lang="en-CA"/>
          </a:p>
        </p:txBody>
      </p:sp>
    </p:spTree>
    <p:extLst>
      <p:ext uri="{BB962C8B-B14F-4D97-AF65-F5344CB8AC3E}">
        <p14:creationId xmlns:p14="http://schemas.microsoft.com/office/powerpoint/2010/main" val="147037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1</a:t>
            </a:fld>
            <a:endParaRPr lang="en-CA"/>
          </a:p>
        </p:txBody>
      </p:sp>
    </p:spTree>
    <p:extLst>
      <p:ext uri="{BB962C8B-B14F-4D97-AF65-F5344CB8AC3E}">
        <p14:creationId xmlns:p14="http://schemas.microsoft.com/office/powerpoint/2010/main" val="1173012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000000"/>
                </a:solidFill>
                <a:effectLst/>
                <a:latin typeface="Helvetica" pitchFamily="2" charset="0"/>
              </a:rPr>
              <a:t>Health and Physical Education Curriculum </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Strand D Healthy Living</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D1.1</a:t>
            </a:r>
            <a:r>
              <a:rPr lang="en-CA" dirty="0">
                <a:solidFill>
                  <a:srgbClr val="000000"/>
                </a:solidFill>
                <a:effectLst/>
                <a:latin typeface="Helvetica" pitchFamily="2" charset="0"/>
              </a:rPr>
              <a:t> Understand food origins, nutritional value, and environmental impact and how those factors and others (e.g., the way we consume and dispose of food) can affect the environment </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Visual Arts Curriculum</a:t>
            </a:r>
            <a:endParaRPr lang="en-CA" dirty="0">
              <a:solidFill>
                <a:srgbClr val="000000"/>
              </a:solidFill>
              <a:effectLst/>
              <a:latin typeface="Helvetica" pitchFamily="2" charset="0"/>
            </a:endParaRPr>
          </a:p>
          <a:p>
            <a:r>
              <a:rPr lang="en-CA" b="1" dirty="0">
                <a:solidFill>
                  <a:srgbClr val="000000"/>
                </a:solidFill>
                <a:effectLst/>
                <a:latin typeface="Helvetica" pitchFamily="2" charset="0"/>
              </a:rPr>
              <a:t>D1.4</a:t>
            </a:r>
            <a:r>
              <a:rPr lang="en-CA" dirty="0">
                <a:solidFill>
                  <a:srgbClr val="000000"/>
                </a:solidFill>
                <a:effectLst/>
                <a:latin typeface="Helvetica" pitchFamily="2" charset="0"/>
              </a:rPr>
              <a:t> use a variety of materials, tools, and techniques to respond to design challenges </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Critical Thinking</a:t>
            </a:r>
            <a:endParaRPr lang="en-CA" dirty="0">
              <a:solidFill>
                <a:srgbClr val="000000"/>
              </a:solidFill>
              <a:effectLst/>
              <a:latin typeface="Helvetica" pitchFamily="2" charset="0"/>
            </a:endParaRPr>
          </a:p>
          <a:p>
            <a:r>
              <a:rPr lang="en-CA" dirty="0">
                <a:solidFill>
                  <a:srgbClr val="000000"/>
                </a:solidFill>
                <a:effectLst/>
                <a:latin typeface="Helvetica" pitchFamily="2" charset="0"/>
              </a:rPr>
              <a:t>●     Students solve meaningful and complex real-life problems by taking concrete steps – identifying and analysing the problem, creating a plan, prioritizing actions to be taken, and acting on the plan – as they address issues and design and manage projects.</a:t>
            </a:r>
          </a:p>
          <a:p>
            <a:r>
              <a:rPr lang="en-CA" dirty="0">
                <a:solidFill>
                  <a:srgbClr val="000000"/>
                </a:solidFill>
                <a:effectLst/>
                <a:latin typeface="Helvetica" pitchFamily="2" charset="0"/>
              </a:rPr>
              <a:t> </a:t>
            </a:r>
          </a:p>
          <a:p>
            <a:r>
              <a:rPr lang="en-CA" b="1" dirty="0">
                <a:solidFill>
                  <a:srgbClr val="000000"/>
                </a:solidFill>
                <a:effectLst/>
                <a:latin typeface="Helvetica" pitchFamily="2" charset="0"/>
              </a:rPr>
              <a:t>Agriculture/Agri-Foods Themes</a:t>
            </a:r>
            <a:endParaRPr lang="en-CA" dirty="0">
              <a:solidFill>
                <a:srgbClr val="000000"/>
              </a:solidFill>
              <a:effectLst/>
              <a:latin typeface="Helvetica" pitchFamily="2" charset="0"/>
            </a:endParaRPr>
          </a:p>
          <a:p>
            <a:r>
              <a:rPr lang="en-CA" dirty="0">
                <a:solidFill>
                  <a:srgbClr val="000000"/>
                </a:solidFill>
                <a:effectLst/>
                <a:latin typeface="Helvetica" pitchFamily="2" charset="0"/>
              </a:rPr>
              <a:t>●    Students describe the benefits of grain as they design and write promotional material and packaging for their granola bars. They will consider how to appeal to people and persuade them to buy their grain-based products.</a:t>
            </a:r>
          </a:p>
          <a:p>
            <a:endParaRPr lang="en-CA" dirty="0"/>
          </a:p>
        </p:txBody>
      </p:sp>
      <p:sp>
        <p:nvSpPr>
          <p:cNvPr id="4" name="Slide Number Placeholder 3"/>
          <p:cNvSpPr>
            <a:spLocks noGrp="1"/>
          </p:cNvSpPr>
          <p:nvPr>
            <p:ph type="sldNum" sz="quarter" idx="5"/>
          </p:nvPr>
        </p:nvSpPr>
        <p:spPr/>
        <p:txBody>
          <a:bodyPr/>
          <a:lstStyle/>
          <a:p>
            <a:fld id="{A1152B4D-80B6-452C-A7D7-277FD7B18C08}" type="slidenum">
              <a:rPr lang="en-CA" smtClean="0"/>
              <a:t>3</a:t>
            </a:fld>
            <a:endParaRPr lang="en-CA"/>
          </a:p>
        </p:txBody>
      </p:sp>
    </p:spTree>
    <p:extLst>
      <p:ext uri="{BB962C8B-B14F-4D97-AF65-F5344CB8AC3E}">
        <p14:creationId xmlns:p14="http://schemas.microsoft.com/office/powerpoint/2010/main" val="334214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A1152B4D-80B6-452C-A7D7-277FD7B18C08}" type="slidenum">
              <a:rPr lang="en-CA" smtClean="0"/>
              <a:t>4</a:t>
            </a:fld>
            <a:endParaRPr lang="en-CA"/>
          </a:p>
        </p:txBody>
      </p:sp>
    </p:spTree>
    <p:extLst>
      <p:ext uri="{BB962C8B-B14F-4D97-AF65-F5344CB8AC3E}">
        <p14:creationId xmlns:p14="http://schemas.microsoft.com/office/powerpoint/2010/main" val="3561775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latin typeface="+mn-lt"/>
              </a:rPr>
              <a:t>Learning Objectives</a:t>
            </a:r>
          </a:p>
          <a:p>
            <a:pPr marL="285750" indent="-285750">
              <a:buFont typeface="Arial" panose="020B0604020202020204" pitchFamily="34" charset="0"/>
              <a:buChar char="•"/>
            </a:pPr>
            <a:r>
              <a:rPr lang="en-US" sz="1800" b="0" i="0" u="none" strike="noStrike" baseline="0" dirty="0">
                <a:latin typeface="InterstateCondensed-Light"/>
              </a:rPr>
              <a:t>Design packaging for a food product</a:t>
            </a:r>
          </a:p>
          <a:p>
            <a:pPr marL="285750" indent="-285750">
              <a:buFont typeface="Arial" panose="020B0604020202020204" pitchFamily="34" charset="0"/>
              <a:buChar char="•"/>
            </a:pPr>
            <a:r>
              <a:rPr lang="en-US" sz="1800" b="0" i="0" u="none" strike="noStrike" baseline="0" dirty="0">
                <a:latin typeface="InterstateCondensed-Light"/>
              </a:rPr>
              <a:t>Create packaging using sustainable materials</a:t>
            </a:r>
            <a:endParaRPr lang="en-US" sz="1200" dirty="0">
              <a:solidFill>
                <a:srgbClr val="000000"/>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5</a:t>
            </a:fld>
            <a:endParaRPr lang="en-CA"/>
          </a:p>
        </p:txBody>
      </p:sp>
    </p:spTree>
    <p:extLst>
      <p:ext uri="{BB962C8B-B14F-4D97-AF65-F5344CB8AC3E}">
        <p14:creationId xmlns:p14="http://schemas.microsoft.com/office/powerpoint/2010/main" val="85083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students this video</a:t>
            </a:r>
          </a:p>
          <a:p>
            <a:r>
              <a:rPr lang="en-US" dirty="0"/>
              <a:t>https://www.pbslearningmedia.org/resource/arct14.sci.dschua/package-design-jennifer-chua/   (2:20)</a:t>
            </a:r>
          </a:p>
          <a:p>
            <a:endParaRPr lang="en-US" dirty="0"/>
          </a:p>
          <a:p>
            <a:r>
              <a:rPr lang="en-US" dirty="0"/>
              <a:t>Ask students:</a:t>
            </a:r>
          </a:p>
          <a:p>
            <a:pPr marL="171450" indent="-171450">
              <a:buFont typeface="Arial" panose="020B0604020202020204" pitchFamily="34" charset="0"/>
              <a:buChar char="•"/>
            </a:pPr>
            <a:r>
              <a:rPr lang="en-US" dirty="0"/>
              <a:t>Have you ever considered what packaging is made of and how it might affect the world?</a:t>
            </a:r>
          </a:p>
          <a:p>
            <a:pPr marL="171450" indent="-171450">
              <a:buFont typeface="Arial" panose="020B0604020202020204" pitchFamily="34" charset="0"/>
              <a:buChar char="•"/>
            </a:pPr>
            <a:r>
              <a:rPr lang="en-US" dirty="0"/>
              <a:t>Did you know there is such a career as a packaging engineer?</a:t>
            </a:r>
          </a:p>
        </p:txBody>
      </p:sp>
      <p:sp>
        <p:nvSpPr>
          <p:cNvPr id="4" name="Slide Number Placeholder 3"/>
          <p:cNvSpPr>
            <a:spLocks noGrp="1"/>
          </p:cNvSpPr>
          <p:nvPr>
            <p:ph type="sldNum" sz="quarter" idx="5"/>
          </p:nvPr>
        </p:nvSpPr>
        <p:spPr/>
        <p:txBody>
          <a:bodyPr/>
          <a:lstStyle/>
          <a:p>
            <a:fld id="{A1152B4D-80B6-452C-A7D7-277FD7B18C08}" type="slidenum">
              <a:rPr lang="en-CA" smtClean="0"/>
              <a:t>6</a:t>
            </a:fld>
            <a:endParaRPr lang="en-CA"/>
          </a:p>
        </p:txBody>
      </p:sp>
    </p:spTree>
    <p:extLst>
      <p:ext uri="{BB962C8B-B14F-4D97-AF65-F5344CB8AC3E}">
        <p14:creationId xmlns:p14="http://schemas.microsoft.com/office/powerpoint/2010/main" val="3746394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Let’s Think About Packing our Product</a:t>
            </a:r>
          </a:p>
          <a:p>
            <a:pPr marL="171450" indent="-171450">
              <a:lnSpc>
                <a:spcPct val="125000"/>
              </a:lnSpc>
              <a:spcBef>
                <a:spcPts val="2400"/>
              </a:spcBef>
              <a:buFont typeface="Arial" panose="020B0604020202020204" pitchFamily="34" charset="0"/>
              <a:buChar char="•"/>
            </a:pPr>
            <a:r>
              <a:rPr lang="en-US" sz="1200" dirty="0"/>
              <a:t>Use the presentation to lead a discussion about the environmental effects of packaging, plastic, and paper. </a:t>
            </a:r>
          </a:p>
          <a:p>
            <a:pPr marL="171450" indent="-171450">
              <a:lnSpc>
                <a:spcPct val="125000"/>
              </a:lnSpc>
              <a:spcBef>
                <a:spcPts val="2400"/>
              </a:spcBef>
              <a:buFont typeface="Arial" panose="020B0604020202020204" pitchFamily="34" charset="0"/>
              <a:buChar char="•"/>
            </a:pPr>
            <a:r>
              <a:rPr lang="en-US" sz="1200" dirty="0"/>
              <a:t>In business groups, ask the children to brainstorm how they could package their product without plastic, using minimal paper.</a:t>
            </a:r>
          </a:p>
          <a:p>
            <a:pPr marL="171450" indent="-171450">
              <a:lnSpc>
                <a:spcPct val="125000"/>
              </a:lnSpc>
              <a:spcBef>
                <a:spcPts val="2400"/>
              </a:spcBef>
              <a:buFont typeface="Arial" panose="020B0604020202020204" pitchFamily="34" charset="0"/>
              <a:buChar char="•"/>
            </a:pPr>
            <a:r>
              <a:rPr lang="en-US" sz="1200" dirty="0"/>
              <a:t>Some examples of this to share could be beeswax wraps or reusable wheat flour bags. </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7</a:t>
            </a:fld>
            <a:endParaRPr lang="en-CA"/>
          </a:p>
        </p:txBody>
      </p:sp>
    </p:spTree>
    <p:extLst>
      <p:ext uri="{BB962C8B-B14F-4D97-AF65-F5344CB8AC3E}">
        <p14:creationId xmlns:p14="http://schemas.microsoft.com/office/powerpoint/2010/main" val="1733596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Explain: this wrapper is made of recyclable plastic. It can be made into other things, such as plastic chairs. </a:t>
            </a:r>
            <a:r>
              <a:rPr lang="en-CA" sz="1800" dirty="0">
                <a:effectLst/>
                <a:latin typeface="Century Gothic" panose="020B0502020202020204" pitchFamily="34" charset="0"/>
                <a:ea typeface="Calibri" panose="020F0502020204030204" pitchFamily="34" charset="0"/>
                <a:cs typeface="Times New Roman" panose="02020603050405020304" pitchFamily="18" charset="0"/>
              </a:rPr>
              <a:t>We can recycle these wrappers with our other recyclables.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r>
              <a:rPr lang="en-CA" dirty="0"/>
              <a:t>https://www.naturevalley.ca/recyclable-wrapper</a:t>
            </a:r>
          </a:p>
        </p:txBody>
      </p:sp>
      <p:sp>
        <p:nvSpPr>
          <p:cNvPr id="4" name="Slide Number Placeholder 3"/>
          <p:cNvSpPr>
            <a:spLocks noGrp="1"/>
          </p:cNvSpPr>
          <p:nvPr>
            <p:ph type="sldNum" sz="quarter" idx="5"/>
          </p:nvPr>
        </p:nvSpPr>
        <p:spPr/>
        <p:txBody>
          <a:bodyPr/>
          <a:lstStyle/>
          <a:p>
            <a:fld id="{A1152B4D-80B6-452C-A7D7-277FD7B18C08}" type="slidenum">
              <a:rPr lang="en-CA" smtClean="0"/>
              <a:t>8</a:t>
            </a:fld>
            <a:endParaRPr lang="en-CA"/>
          </a:p>
        </p:txBody>
      </p:sp>
    </p:spTree>
    <p:extLst>
      <p:ext uri="{BB962C8B-B14F-4D97-AF65-F5344CB8AC3E}">
        <p14:creationId xmlns:p14="http://schemas.microsoft.com/office/powerpoint/2010/main" val="1343259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52B4D-80B6-452C-A7D7-277FD7B18C08}" type="slidenum">
              <a:rPr lang="en-CA" smtClean="0"/>
              <a:t>9</a:t>
            </a:fld>
            <a:endParaRPr lang="en-CA"/>
          </a:p>
        </p:txBody>
      </p:sp>
    </p:spTree>
    <p:extLst>
      <p:ext uri="{BB962C8B-B14F-4D97-AF65-F5344CB8AC3E}">
        <p14:creationId xmlns:p14="http://schemas.microsoft.com/office/powerpoint/2010/main" val="3595814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Design Your Packaging</a:t>
            </a:r>
          </a:p>
          <a:p>
            <a:pPr marL="171450" indent="-171450">
              <a:lnSpc>
                <a:spcPct val="125000"/>
              </a:lnSpc>
              <a:spcBef>
                <a:spcPts val="2400"/>
              </a:spcBef>
              <a:buFont typeface="Arial" panose="020B0604020202020204" pitchFamily="34" charset="0"/>
              <a:buChar char="•"/>
            </a:pPr>
            <a:r>
              <a:rPr lang="en-US" sz="1200" dirty="0"/>
              <a:t>Ask students to draw and label a sketch of their packaging. Remind them to think carefully about how they can make their product stand out from its competitors on a shelf. </a:t>
            </a:r>
          </a:p>
          <a:p>
            <a:pPr marL="171450" indent="-171450">
              <a:lnSpc>
                <a:spcPct val="125000"/>
              </a:lnSpc>
              <a:spcBef>
                <a:spcPts val="2400"/>
              </a:spcBef>
              <a:buFont typeface="Arial" panose="020B0604020202020204" pitchFamily="34" charset="0"/>
              <a:buChar char="•"/>
            </a:pPr>
            <a:r>
              <a:rPr lang="en-US" sz="1200" dirty="0"/>
              <a:t>The students could then make and decorate an example of the packaging.</a:t>
            </a:r>
          </a:p>
          <a:p>
            <a:pPr marL="171450" indent="-171450">
              <a:lnSpc>
                <a:spcPct val="125000"/>
              </a:lnSpc>
              <a:spcBef>
                <a:spcPts val="2400"/>
              </a:spcBef>
              <a:buFont typeface="Arial" panose="020B0604020202020204" pitchFamily="34" charset="0"/>
              <a:buChar char="•"/>
            </a:pPr>
            <a:r>
              <a:rPr lang="en-US" sz="1200" dirty="0"/>
              <a:t>Alternatively, the </a:t>
            </a:r>
            <a:r>
              <a:rPr lang="en-US" sz="1200" dirty="0" err="1"/>
              <a:t>Foldify</a:t>
            </a:r>
            <a:r>
              <a:rPr lang="en-US" sz="1200" dirty="0"/>
              <a:t> iPad application could be used to design packaging nets. The children could select an appropriate template, add custom artwork, and then print, cut out, and fold their nets to create packaging.</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A1152B4D-80B6-452C-A7D7-277FD7B18C08}" type="slidenum">
              <a:rPr lang="en-CA" smtClean="0"/>
              <a:t>10</a:t>
            </a:fld>
            <a:endParaRPr lang="en-CA"/>
          </a:p>
        </p:txBody>
      </p:sp>
    </p:spTree>
    <p:extLst>
      <p:ext uri="{BB962C8B-B14F-4D97-AF65-F5344CB8AC3E}">
        <p14:creationId xmlns:p14="http://schemas.microsoft.com/office/powerpoint/2010/main" val="100422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7136" y="230794"/>
            <a:ext cx="7550870" cy="4145330"/>
          </a:xfrm>
          <a:prstGeom prst="rect">
            <a:avLst/>
          </a:prstGeom>
        </p:spPr>
      </p:pic>
      <p:sp>
        <p:nvSpPr>
          <p:cNvPr id="7" name="Rectangle 6">
            <a:extLst>
              <a:ext uri="{FF2B5EF4-FFF2-40B4-BE49-F238E27FC236}">
                <a16:creationId xmlns:a16="http://schemas.microsoft.com/office/drawing/2014/main" id="{9491AEFB-B151-492A-9947-CBE4C4DBC9F3}"/>
              </a:ext>
            </a:extLst>
          </p:cNvPr>
          <p:cNvSpPr/>
          <p:nvPr userDrawn="1"/>
        </p:nvSpPr>
        <p:spPr>
          <a:xfrm>
            <a:off x="685801" y="4694549"/>
            <a:ext cx="7822480" cy="1112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Content Placeholder 2">
            <a:extLst>
              <a:ext uri="{FF2B5EF4-FFF2-40B4-BE49-F238E27FC236}">
                <a16:creationId xmlns:a16="http://schemas.microsoft.com/office/drawing/2014/main" id="{B2E2E68F-9FB4-44AC-964F-4A19EFB514AD}"/>
              </a:ext>
            </a:extLst>
          </p:cNvPr>
          <p:cNvSpPr>
            <a:spLocks noGrp="1"/>
          </p:cNvSpPr>
          <p:nvPr>
            <p:ph idx="1" hasCustomPrompt="1"/>
          </p:nvPr>
        </p:nvSpPr>
        <p:spPr>
          <a:xfrm>
            <a:off x="823076" y="4925564"/>
            <a:ext cx="7588577" cy="796506"/>
          </a:xfrm>
        </p:spPr>
        <p:txBody>
          <a:bodyPr>
            <a:normAutofit/>
          </a:bodyPr>
          <a:lstStyle>
            <a:lvl1pPr marL="0" indent="0" algn="ctr">
              <a:buNone/>
              <a:defRPr sz="2800">
                <a:solidFill>
                  <a:schemeClr val="accent6"/>
                </a:solidFill>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err="1"/>
              <a:t>Xxxxxxxxx</a:t>
            </a:r>
            <a:r>
              <a:rPr lang="en-US" dirty="0"/>
              <a:t> x </a:t>
            </a:r>
            <a:r>
              <a:rPr lang="en-US" dirty="0" err="1"/>
              <a:t>xxxxxx</a:t>
            </a:r>
            <a:r>
              <a:rPr lang="en-US" dirty="0"/>
              <a:t> </a:t>
            </a:r>
            <a:r>
              <a:rPr lang="en-US" dirty="0" err="1"/>
              <a:t>xxxxx</a:t>
            </a:r>
            <a:endParaRPr lang="en-US" dirty="0"/>
          </a:p>
        </p:txBody>
      </p:sp>
      <p:sp>
        <p:nvSpPr>
          <p:cNvPr id="9" name="Content Placeholder 2">
            <a:extLst>
              <a:ext uri="{FF2B5EF4-FFF2-40B4-BE49-F238E27FC236}">
                <a16:creationId xmlns:a16="http://schemas.microsoft.com/office/drawing/2014/main" id="{41CB7407-2DED-4D80-A275-67583C793BD1}"/>
              </a:ext>
            </a:extLst>
          </p:cNvPr>
          <p:cNvSpPr>
            <a:spLocks noGrp="1"/>
          </p:cNvSpPr>
          <p:nvPr>
            <p:ph idx="11" hasCustomPrompt="1"/>
          </p:nvPr>
        </p:nvSpPr>
        <p:spPr>
          <a:xfrm>
            <a:off x="685801" y="5953085"/>
            <a:ext cx="917346" cy="627080"/>
          </a:xfrm>
        </p:spPr>
        <p:txBody>
          <a:bodyPr>
            <a:normAutofit/>
          </a:bodyPr>
          <a:lstStyle>
            <a:lvl1pPr marL="0" indent="0">
              <a:buNone/>
              <a:defRPr sz="1600"/>
            </a:lvl1pPr>
          </a:lstStyle>
          <a:p>
            <a:pPr>
              <a:lnSpc>
                <a:spcPct val="150000"/>
              </a:lnSpc>
              <a:spcBef>
                <a:spcPts val="2400"/>
              </a:spcBef>
            </a:pPr>
            <a:r>
              <a:rPr lang="en-US" dirty="0"/>
              <a:t>G3S09</a:t>
            </a:r>
            <a:endParaRPr lang="en-CA" dirty="0"/>
          </a:p>
        </p:txBody>
      </p:sp>
    </p:spTree>
    <p:extLst>
      <p:ext uri="{BB962C8B-B14F-4D97-AF65-F5344CB8AC3E}">
        <p14:creationId xmlns:p14="http://schemas.microsoft.com/office/powerpoint/2010/main" val="1833050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307F5BE-1879-4F76-AFC2-5CF1AB16A7D9}"/>
              </a:ext>
            </a:extLst>
          </p:cNvPr>
          <p:cNvSpPr/>
          <p:nvPr userDrawn="1"/>
        </p:nvSpPr>
        <p:spPr>
          <a:xfrm>
            <a:off x="638076" y="355699"/>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980388" y="556184"/>
            <a:ext cx="5938887"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3" name="Content Placeholder 2"/>
          <p:cNvSpPr>
            <a:spLocks noGrp="1"/>
          </p:cNvSpPr>
          <p:nvPr>
            <p:ph idx="1"/>
          </p:nvPr>
        </p:nvSpPr>
        <p:spPr>
          <a:xfrm>
            <a:off x="980388" y="1343735"/>
            <a:ext cx="7418895" cy="4736554"/>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Tree>
    <p:extLst>
      <p:ext uri="{BB962C8B-B14F-4D97-AF65-F5344CB8AC3E}">
        <p14:creationId xmlns:p14="http://schemas.microsoft.com/office/powerpoint/2010/main" val="209776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74FFFE19-4F6F-4CDF-B4BF-37E003BCFCAE}"/>
              </a:ext>
            </a:extLst>
          </p:cNvPr>
          <p:cNvSpPr/>
          <p:nvPr userDrawn="1"/>
        </p:nvSpPr>
        <p:spPr>
          <a:xfrm>
            <a:off x="638076" y="355698"/>
            <a:ext cx="7877274" cy="5884846"/>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75777FFD-47FF-46B5-9557-294CEE911C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9439" y="8828"/>
            <a:ext cx="2414561" cy="1325563"/>
          </a:xfrm>
          <a:prstGeom prst="rect">
            <a:avLst/>
          </a:prstGeom>
        </p:spPr>
      </p:pic>
      <p:sp>
        <p:nvSpPr>
          <p:cNvPr id="9" name="Picture Placeholder 2">
            <a:extLst>
              <a:ext uri="{FF2B5EF4-FFF2-40B4-BE49-F238E27FC236}">
                <a16:creationId xmlns:a16="http://schemas.microsoft.com/office/drawing/2014/main" id="{DAD9CA26-19F8-423D-A918-8677BF68F376}"/>
              </a:ext>
            </a:extLst>
          </p:cNvPr>
          <p:cNvSpPr>
            <a:spLocks noGrp="1"/>
          </p:cNvSpPr>
          <p:nvPr>
            <p:ph type="pic" idx="13"/>
          </p:nvPr>
        </p:nvSpPr>
        <p:spPr>
          <a:xfrm>
            <a:off x="5923594" y="3635918"/>
            <a:ext cx="3007003" cy="2930255"/>
          </a:xfrm>
          <a:prstGeom prst="flowChartConnector">
            <a:avLst/>
          </a:prstGeom>
          <a:ln w="1905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12" name="Title 1">
            <a:extLst>
              <a:ext uri="{FF2B5EF4-FFF2-40B4-BE49-F238E27FC236}">
                <a16:creationId xmlns:a16="http://schemas.microsoft.com/office/drawing/2014/main" id="{E4F07DCA-30DF-4FD5-A55D-B9A1F43760EF}"/>
              </a:ext>
            </a:extLst>
          </p:cNvPr>
          <p:cNvSpPr>
            <a:spLocks noGrp="1"/>
          </p:cNvSpPr>
          <p:nvPr>
            <p:ph type="title"/>
          </p:nvPr>
        </p:nvSpPr>
        <p:spPr>
          <a:xfrm>
            <a:off x="980388" y="556184"/>
            <a:ext cx="5948314" cy="778208"/>
          </a:xfrm>
        </p:spPr>
        <p:txBody>
          <a:bodyPr>
            <a:normAutofit/>
          </a:bodyPr>
          <a:lstStyle>
            <a:lvl1pPr algn="l">
              <a:defRPr sz="3200">
                <a:solidFill>
                  <a:srgbClr val="FF6600"/>
                </a:solidFill>
                <a:latin typeface="Arial Rounded MT Bold" panose="020F0704030504030204" pitchFamily="34" charset="0"/>
              </a:defRPr>
            </a:lvl1pPr>
          </a:lstStyle>
          <a:p>
            <a:r>
              <a:rPr lang="en-US" dirty="0"/>
              <a:t>Click to edit Master title style</a:t>
            </a:r>
          </a:p>
        </p:txBody>
      </p:sp>
      <p:sp>
        <p:nvSpPr>
          <p:cNvPr id="13" name="Content Placeholder 2">
            <a:extLst>
              <a:ext uri="{FF2B5EF4-FFF2-40B4-BE49-F238E27FC236}">
                <a16:creationId xmlns:a16="http://schemas.microsoft.com/office/drawing/2014/main" id="{18A57F65-F6A5-4470-A1BB-06A4A7C0BC74}"/>
              </a:ext>
            </a:extLst>
          </p:cNvPr>
          <p:cNvSpPr>
            <a:spLocks noGrp="1"/>
          </p:cNvSpPr>
          <p:nvPr>
            <p:ph idx="1"/>
          </p:nvPr>
        </p:nvSpPr>
        <p:spPr>
          <a:xfrm>
            <a:off x="980388" y="1346341"/>
            <a:ext cx="7428322" cy="4752801"/>
          </a:xfrm>
        </p:spPr>
        <p:txBody>
          <a:bodyPr/>
          <a:lstStyle>
            <a:lvl1pPr>
              <a:defRPr sz="2400">
                <a:latin typeface="Arial Rounded MT Bold" panose="020F0704030504030204" pitchFamily="34" charset="0"/>
              </a:defRPr>
            </a:lvl1pPr>
            <a:lvl2pPr>
              <a:defRPr>
                <a:latin typeface="Arial Rounded MT Bold" panose="020F0704030504030204" pitchFamily="34" charset="0"/>
              </a:defRPr>
            </a:lvl2pPr>
            <a:lvl3pPr>
              <a:defRPr>
                <a:latin typeface="Arial Rounded MT Bold" panose="020F0704030504030204" pitchFamily="34" charset="0"/>
              </a:defRPr>
            </a:lvl3pPr>
            <a:lvl4pPr>
              <a:defRPr>
                <a:latin typeface="Arial Rounded MT Bold" panose="020F0704030504030204" pitchFamily="34" charset="0"/>
              </a:defRPr>
            </a:lvl4pPr>
            <a:lvl5pPr>
              <a:defRPr>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168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C9B0BE-9E87-408E-BE07-3C11D8827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1203" b="15599"/>
          <a:stretch/>
        </p:blipFill>
        <p:spPr>
          <a:xfrm>
            <a:off x="2955963" y="179404"/>
            <a:ext cx="3666363" cy="2012786"/>
          </a:xfrm>
          <a:prstGeom prst="rect">
            <a:avLst/>
          </a:prstGeom>
        </p:spPr>
      </p:pic>
      <p:sp>
        <p:nvSpPr>
          <p:cNvPr id="10" name="Rectangle: Rounded Corners 9">
            <a:extLst>
              <a:ext uri="{FF2B5EF4-FFF2-40B4-BE49-F238E27FC236}">
                <a16:creationId xmlns:a16="http://schemas.microsoft.com/office/drawing/2014/main" id="{2A41AD9C-BA5D-45A5-8485-A0FE5FC0806D}"/>
              </a:ext>
            </a:extLst>
          </p:cNvPr>
          <p:cNvSpPr/>
          <p:nvPr userDrawn="1"/>
        </p:nvSpPr>
        <p:spPr>
          <a:xfrm>
            <a:off x="4309371" y="5931262"/>
            <a:ext cx="1200808" cy="7902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1" name="Picture 4" descr="C:\Users\ecalhoun@gfo.ca\AppData\Local\Microsoft\Windows\Temporary Internet Files\Content.Outlook\DJ5WIKHZ\GIEG logo - color.jpg">
            <a:extLst>
              <a:ext uri="{FF2B5EF4-FFF2-40B4-BE49-F238E27FC236}">
                <a16:creationId xmlns:a16="http://schemas.microsoft.com/office/drawing/2014/main" id="{22605C6C-7CC5-4A78-9B96-68E0F56DF97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428527" y="6021848"/>
            <a:ext cx="1003593" cy="656748"/>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785B340A-6313-4F32-B417-2FF3F44C1740}"/>
              </a:ext>
            </a:extLst>
          </p:cNvPr>
          <p:cNvSpPr/>
          <p:nvPr userDrawn="1"/>
        </p:nvSpPr>
        <p:spPr>
          <a:xfrm>
            <a:off x="628650" y="2371121"/>
            <a:ext cx="7877274" cy="3403077"/>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Content Placeholder 2">
            <a:extLst>
              <a:ext uri="{FF2B5EF4-FFF2-40B4-BE49-F238E27FC236}">
                <a16:creationId xmlns:a16="http://schemas.microsoft.com/office/drawing/2014/main" id="{05DEE7D2-65AD-4AEE-B416-A26C2EAC3F7E}"/>
              </a:ext>
            </a:extLst>
          </p:cNvPr>
          <p:cNvSpPr>
            <a:spLocks noGrp="1"/>
          </p:cNvSpPr>
          <p:nvPr>
            <p:ph idx="1"/>
          </p:nvPr>
        </p:nvSpPr>
        <p:spPr>
          <a:xfrm>
            <a:off x="888575" y="3125445"/>
            <a:ext cx="7491854" cy="2596625"/>
          </a:xfrm>
        </p:spPr>
        <p:txBody>
          <a:bodyPr/>
          <a:lstStyle>
            <a:lvl1pPr>
              <a:defRPr sz="2400">
                <a:solidFill>
                  <a:schemeClr val="accent6"/>
                </a:solidFill>
                <a:latin typeface="Arial Rounded MT Bold" panose="020F0704030504030204" pitchFamily="34" charset="0"/>
              </a:defRPr>
            </a:lvl1pPr>
            <a:lvl2pPr>
              <a:defRPr sz="2000">
                <a:solidFill>
                  <a:schemeClr val="accent6"/>
                </a:solidFill>
                <a:latin typeface="Arial Rounded MT Bold" panose="020F0704030504030204" pitchFamily="34" charset="0"/>
              </a:defRPr>
            </a:lvl2pPr>
            <a:lvl3pPr>
              <a:defRPr sz="1800">
                <a:solidFill>
                  <a:schemeClr val="accent6"/>
                </a:solidFill>
                <a:latin typeface="Arial Rounded MT Bold" panose="020F0704030504030204" pitchFamily="34" charset="0"/>
              </a:defRPr>
            </a:lvl3pPr>
            <a:lvl4pPr>
              <a:defRPr sz="1600">
                <a:solidFill>
                  <a:schemeClr val="accent6"/>
                </a:solidFill>
                <a:latin typeface="Arial Rounded MT Bold" panose="020F0704030504030204" pitchFamily="34" charset="0"/>
              </a:defRPr>
            </a:lvl4pPr>
            <a:lvl5pPr>
              <a:defRPr sz="1600">
                <a:solidFill>
                  <a:schemeClr val="accent6"/>
                </a:solidFill>
                <a:latin typeface="Arial Rounded MT Bold" panose="020F07040305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3">
            <a:extLst>
              <a:ext uri="{FF2B5EF4-FFF2-40B4-BE49-F238E27FC236}">
                <a16:creationId xmlns:a16="http://schemas.microsoft.com/office/drawing/2014/main" id="{D2DE9F8A-6237-4EC7-9B79-CB9767625D6D}"/>
              </a:ext>
            </a:extLst>
          </p:cNvPr>
          <p:cNvSpPr txBox="1">
            <a:spLocks/>
          </p:cNvSpPr>
          <p:nvPr userDrawn="1"/>
        </p:nvSpPr>
        <p:spPr>
          <a:xfrm>
            <a:off x="888575" y="2512394"/>
            <a:ext cx="7626775" cy="613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a:solidFill>
                  <a:schemeClr val="tx1"/>
                </a:solidFill>
                <a:latin typeface="Arial Rounded MT Bold" panose="020F070403050403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accent6"/>
                </a:solidFill>
              </a:rPr>
              <a:t>What’s next?</a:t>
            </a:r>
            <a:endParaRPr lang="en-CA" dirty="0">
              <a:solidFill>
                <a:schemeClr val="accent6"/>
              </a:solidFill>
            </a:endParaRPr>
          </a:p>
        </p:txBody>
      </p:sp>
    </p:spTree>
    <p:extLst>
      <p:ext uri="{BB962C8B-B14F-4D97-AF65-F5344CB8AC3E}">
        <p14:creationId xmlns:p14="http://schemas.microsoft.com/office/powerpoint/2010/main" val="318415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C88181-DF5C-45ED-A5AD-8C82628CF18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0729" r="10729"/>
          <a:stretch/>
        </p:blipFill>
        <p:spPr>
          <a:xfrm>
            <a:off x="-1" y="0"/>
            <a:ext cx="9144001"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Graphical user interface&#10;&#10;Description automatically generated">
            <a:extLst>
              <a:ext uri="{FF2B5EF4-FFF2-40B4-BE49-F238E27FC236}">
                <a16:creationId xmlns:a16="http://schemas.microsoft.com/office/drawing/2014/main" id="{9A530123-AE99-4467-BC86-7E4003B5DEB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1062" y="4020009"/>
            <a:ext cx="1188720" cy="586949"/>
          </a:xfrm>
          <a:prstGeom prst="rect">
            <a:avLst/>
          </a:prstGeom>
        </p:spPr>
      </p:pic>
      <p:pic>
        <p:nvPicPr>
          <p:cNvPr id="13" name="Picture 12" descr="A picture containing toy&#10;&#10;Description automatically generated">
            <a:extLst>
              <a:ext uri="{FF2B5EF4-FFF2-40B4-BE49-F238E27FC236}">
                <a16:creationId xmlns:a16="http://schemas.microsoft.com/office/drawing/2014/main" id="{01F68696-CCB1-482F-AD45-D8CB3E14F88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66692" r="19334"/>
          <a:stretch/>
        </p:blipFill>
        <p:spPr>
          <a:xfrm rot="21388702">
            <a:off x="7994558" y="4234511"/>
            <a:ext cx="1124541" cy="408893"/>
          </a:xfrm>
          <a:prstGeom prst="rect">
            <a:avLst/>
          </a:prstGeom>
        </p:spPr>
      </p:pic>
      <p:pic>
        <p:nvPicPr>
          <p:cNvPr id="18" name="Picture 17" descr="Background pattern&#10;&#10;Description automatically generated">
            <a:extLst>
              <a:ext uri="{FF2B5EF4-FFF2-40B4-BE49-F238E27FC236}">
                <a16:creationId xmlns:a16="http://schemas.microsoft.com/office/drawing/2014/main" id="{3BE8D887-2E92-45A4-90FE-FF4BB38C1B7E}"/>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82109" b="85244"/>
          <a:stretch/>
        </p:blipFill>
        <p:spPr>
          <a:xfrm>
            <a:off x="352765" y="1238720"/>
            <a:ext cx="392194" cy="331474"/>
          </a:xfrm>
          <a:prstGeom prst="rect">
            <a:avLst/>
          </a:prstGeom>
        </p:spPr>
      </p:pic>
      <p:pic>
        <p:nvPicPr>
          <p:cNvPr id="20" name="Picture 19" descr="Background pattern&#10;&#10;Description automatically generated">
            <a:extLst>
              <a:ext uri="{FF2B5EF4-FFF2-40B4-BE49-F238E27FC236}">
                <a16:creationId xmlns:a16="http://schemas.microsoft.com/office/drawing/2014/main" id="{16AFEC8E-0E08-4098-83CD-3FE02376194D}"/>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28637" t="72424" r="43207" b="5621"/>
          <a:stretch/>
        </p:blipFill>
        <p:spPr>
          <a:xfrm flipH="1">
            <a:off x="27953" y="1448423"/>
            <a:ext cx="572743" cy="507494"/>
          </a:xfrm>
          <a:prstGeom prst="rect">
            <a:avLst/>
          </a:prstGeom>
        </p:spPr>
      </p:pic>
      <p:pic>
        <p:nvPicPr>
          <p:cNvPr id="14" name="Picture 13" descr="Background pattern&#10;&#10;Description automatically generated">
            <a:extLst>
              <a:ext uri="{FF2B5EF4-FFF2-40B4-BE49-F238E27FC236}">
                <a16:creationId xmlns:a16="http://schemas.microsoft.com/office/drawing/2014/main" id="{51F69743-F2E6-434D-82AB-8D2403B26399}"/>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a:off x="8503083" y="3295014"/>
            <a:ext cx="366713" cy="349251"/>
          </a:xfrm>
          <a:prstGeom prst="rect">
            <a:avLst/>
          </a:prstGeom>
        </p:spPr>
      </p:pic>
      <p:pic>
        <p:nvPicPr>
          <p:cNvPr id="16" name="Picture 15" descr="Background pattern&#10;&#10;Description automatically generated">
            <a:extLst>
              <a:ext uri="{FF2B5EF4-FFF2-40B4-BE49-F238E27FC236}">
                <a16:creationId xmlns:a16="http://schemas.microsoft.com/office/drawing/2014/main" id="{95789B87-2D03-446C-8B94-2D96CC746CD8}"/>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464" t="25555" r="75545" b="55000"/>
          <a:stretch/>
        </p:blipFill>
        <p:spPr>
          <a:xfrm rot="319825">
            <a:off x="8635640" y="3044615"/>
            <a:ext cx="366713" cy="349251"/>
          </a:xfrm>
          <a:prstGeom prst="rect">
            <a:avLst/>
          </a:prstGeom>
        </p:spPr>
      </p:pic>
      <p:pic>
        <p:nvPicPr>
          <p:cNvPr id="17" name="Picture 16" descr="Background pattern&#10;&#10;Description automatically generated">
            <a:extLst>
              <a:ext uri="{FF2B5EF4-FFF2-40B4-BE49-F238E27FC236}">
                <a16:creationId xmlns:a16="http://schemas.microsoft.com/office/drawing/2014/main" id="{4E99BA1A-54F3-4F58-A326-5CBD25A8A7CB}"/>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59829" t="31403" r="16737" b="48436"/>
          <a:stretch/>
        </p:blipFill>
        <p:spPr>
          <a:xfrm flipH="1">
            <a:off x="293991" y="304635"/>
            <a:ext cx="568339" cy="501015"/>
          </a:xfrm>
          <a:prstGeom prst="rect">
            <a:avLst/>
          </a:prstGeom>
        </p:spPr>
      </p:pic>
      <p:pic>
        <p:nvPicPr>
          <p:cNvPr id="15" name="Picture 14" descr="Background pattern&#10;&#10;Description automatically generated">
            <a:extLst>
              <a:ext uri="{FF2B5EF4-FFF2-40B4-BE49-F238E27FC236}">
                <a16:creationId xmlns:a16="http://schemas.microsoft.com/office/drawing/2014/main" id="{52EDC74B-B62C-4422-84AD-B3642C91379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31337" t="14452" r="44574" b="67048"/>
          <a:stretch/>
        </p:blipFill>
        <p:spPr>
          <a:xfrm>
            <a:off x="2245" y="104238"/>
            <a:ext cx="584200" cy="459773"/>
          </a:xfrm>
          <a:prstGeom prst="rect">
            <a:avLst/>
          </a:prstGeom>
        </p:spPr>
      </p:pic>
    </p:spTree>
    <p:extLst>
      <p:ext uri="{BB962C8B-B14F-4D97-AF65-F5344CB8AC3E}">
        <p14:creationId xmlns:p14="http://schemas.microsoft.com/office/powerpoint/2010/main" val="2660274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000"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hyperlink" Target="https://www.naturevalley.ca/recyclable-wrapper"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4: Packaging</a:t>
            </a:r>
            <a:endParaRPr lang="en-CA" dirty="0">
              <a:latin typeface="Lexend Deca Medium" pitchFamily="2" charset="77"/>
            </a:endParaRPr>
          </a:p>
        </p:txBody>
      </p:sp>
      <p:sp>
        <p:nvSpPr>
          <p:cNvPr id="6" name="Rectangle 5">
            <a:extLst>
              <a:ext uri="{FF2B5EF4-FFF2-40B4-BE49-F238E27FC236}">
                <a16:creationId xmlns:a16="http://schemas.microsoft.com/office/drawing/2014/main" id="{BEACE902-6EAF-1B1A-F812-3E9DB62612DB}"/>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BD3B412A-5AB3-C80E-9C78-67008FA5E122}"/>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4492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50315" y="571350"/>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577388" y="1692155"/>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569711" y="809200"/>
            <a:ext cx="3624601" cy="78763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ACTION: </a:t>
            </a:r>
            <a:br>
              <a:rPr lang="en-US" sz="3000" dirty="0">
                <a:latin typeface="Lexend Deca Medium" pitchFamily="2" charset="77"/>
              </a:rPr>
            </a:br>
            <a:r>
              <a:rPr lang="en-US" sz="3000" dirty="0">
                <a:latin typeface="Lexend Deca Medium" pitchFamily="2" charset="77"/>
              </a:rPr>
              <a:t>Package Design</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657061" y="1882799"/>
            <a:ext cx="4001782" cy="4432276"/>
          </a:xfrm>
        </p:spPr>
        <p:txBody>
          <a:bodyPr vert="horz" lIns="91440" tIns="45720" rIns="91440" bIns="45720" rtlCol="0">
            <a:noAutofit/>
          </a:bodyPr>
          <a:lstStyle/>
          <a:p>
            <a:pPr marL="0" indent="0">
              <a:lnSpc>
                <a:spcPct val="100000"/>
              </a:lnSpc>
              <a:spcBef>
                <a:spcPts val="1800"/>
              </a:spcBef>
              <a:buNone/>
            </a:pPr>
            <a:r>
              <a:rPr lang="en-US" sz="2000" dirty="0">
                <a:latin typeface="Lexend Deca Light" pitchFamily="2" charset="77"/>
              </a:rPr>
              <a:t>Design and make the packaging for your product.</a:t>
            </a:r>
          </a:p>
          <a:p>
            <a:pPr>
              <a:lnSpc>
                <a:spcPct val="100000"/>
              </a:lnSpc>
              <a:spcBef>
                <a:spcPts val="1800"/>
              </a:spcBef>
            </a:pPr>
            <a:r>
              <a:rPr lang="en-US" sz="2000" dirty="0">
                <a:latin typeface="Lexend Deca Light" pitchFamily="2" charset="77"/>
              </a:rPr>
              <a:t>Think about recycled or recyclable materials you could use.</a:t>
            </a:r>
          </a:p>
          <a:p>
            <a:pPr>
              <a:lnSpc>
                <a:spcPct val="100000"/>
              </a:lnSpc>
              <a:spcBef>
                <a:spcPts val="1800"/>
              </a:spcBef>
            </a:pPr>
            <a:r>
              <a:rPr lang="en-US" sz="2000" dirty="0">
                <a:latin typeface="Lexend Deca Light" pitchFamily="2" charset="77"/>
              </a:rPr>
              <a:t>Think about how to appeal </a:t>
            </a:r>
            <a:br>
              <a:rPr lang="en-US" sz="2000" dirty="0">
                <a:latin typeface="Lexend Deca Light" pitchFamily="2" charset="77"/>
              </a:rPr>
            </a:br>
            <a:r>
              <a:rPr lang="en-US" sz="2000" dirty="0">
                <a:latin typeface="Lexend Deca Light" pitchFamily="2" charset="77"/>
              </a:rPr>
              <a:t>to your customers.</a:t>
            </a:r>
          </a:p>
          <a:p>
            <a:pPr>
              <a:lnSpc>
                <a:spcPct val="100000"/>
              </a:lnSpc>
              <a:spcBef>
                <a:spcPts val="1800"/>
              </a:spcBef>
            </a:pPr>
            <a:r>
              <a:rPr lang="en-US" sz="2000" dirty="0">
                <a:latin typeface="Lexend Deca Light" pitchFamily="2" charset="77"/>
              </a:rPr>
              <a:t>How will you make your product stand out from competitors on the shelf?</a:t>
            </a:r>
          </a:p>
        </p:txBody>
      </p:sp>
    </p:spTree>
    <p:extLst>
      <p:ext uri="{BB962C8B-B14F-4D97-AF65-F5344CB8AC3E}">
        <p14:creationId xmlns:p14="http://schemas.microsoft.com/office/powerpoint/2010/main" val="840119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0D107-A870-83E8-688E-7C3642831EFC}"/>
              </a:ext>
            </a:extLst>
          </p:cNvPr>
          <p:cNvSpPr>
            <a:spLocks noGrp="1"/>
          </p:cNvSpPr>
          <p:nvPr>
            <p:ph type="title"/>
          </p:nvPr>
        </p:nvSpPr>
        <p:spPr>
          <a:xfrm>
            <a:off x="1024993" y="701150"/>
            <a:ext cx="5938887" cy="778208"/>
          </a:xfrm>
        </p:spPr>
        <p:txBody>
          <a:bodyPr/>
          <a:lstStyle/>
          <a:p>
            <a:r>
              <a:rPr lang="en-CA" dirty="0">
                <a:latin typeface="Lexend Deca Medium" pitchFamily="2" charset="77"/>
              </a:rPr>
              <a:t>Wrap Up</a:t>
            </a:r>
          </a:p>
        </p:txBody>
      </p:sp>
      <p:sp>
        <p:nvSpPr>
          <p:cNvPr id="4" name="Content Placeholder 3">
            <a:extLst>
              <a:ext uri="{FF2B5EF4-FFF2-40B4-BE49-F238E27FC236}">
                <a16:creationId xmlns:a16="http://schemas.microsoft.com/office/drawing/2014/main" id="{9BCA646F-4570-5B1F-3326-5FEDC11C5D04}"/>
              </a:ext>
            </a:extLst>
          </p:cNvPr>
          <p:cNvSpPr>
            <a:spLocks noGrp="1"/>
          </p:cNvSpPr>
          <p:nvPr>
            <p:ph idx="1"/>
          </p:nvPr>
        </p:nvSpPr>
        <p:spPr>
          <a:xfrm>
            <a:off x="791277" y="1722877"/>
            <a:ext cx="7561446" cy="4736554"/>
          </a:xfrm>
        </p:spPr>
        <p:txBody>
          <a:bodyPr>
            <a:normAutofit/>
          </a:bodyPr>
          <a:lstStyle/>
          <a:p>
            <a:pPr marL="0" indent="0" algn="ctr">
              <a:buNone/>
            </a:pPr>
            <a:endParaRPr lang="en-CA" sz="4400" b="0" i="0" u="none" strike="noStrike" dirty="0">
              <a:solidFill>
                <a:srgbClr val="FF6600"/>
              </a:solidFill>
              <a:effectLst/>
              <a:latin typeface="Lexend Deca Medium" pitchFamily="2" charset="77"/>
            </a:endParaRPr>
          </a:p>
          <a:p>
            <a:pPr marL="0" indent="0" algn="ctr">
              <a:buNone/>
            </a:pPr>
            <a:r>
              <a:rPr lang="en-CA" sz="4400" b="0" i="0" u="none" strike="noStrike" dirty="0">
                <a:solidFill>
                  <a:srgbClr val="FF6600"/>
                </a:solidFill>
                <a:effectLst/>
                <a:latin typeface="Lexend Deca Medium" pitchFamily="2" charset="77"/>
              </a:rPr>
              <a:t>What were the good parts and the not-so-good parts of today’s lesson?</a:t>
            </a:r>
            <a:endParaRPr lang="en-US" sz="4400" dirty="0">
              <a:solidFill>
                <a:srgbClr val="FF6600"/>
              </a:solidFill>
              <a:latin typeface="Lexend Deca Medium" pitchFamily="2" charset="77"/>
            </a:endParaRPr>
          </a:p>
        </p:txBody>
      </p:sp>
    </p:spTree>
    <p:extLst>
      <p:ext uri="{BB962C8B-B14F-4D97-AF65-F5344CB8AC3E}">
        <p14:creationId xmlns:p14="http://schemas.microsoft.com/office/powerpoint/2010/main" val="2039075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0198075-4B53-76EF-3CCE-32A269A7410B}"/>
              </a:ext>
            </a:extLst>
          </p:cNvPr>
          <p:cNvSpPr>
            <a:spLocks noGrp="1"/>
          </p:cNvSpPr>
          <p:nvPr>
            <p:ph idx="1"/>
          </p:nvPr>
        </p:nvSpPr>
        <p:spPr>
          <a:xfrm>
            <a:off x="1254707" y="1669727"/>
            <a:ext cx="3454453" cy="4752801"/>
          </a:xfrm>
        </p:spPr>
        <p:txBody>
          <a:bodyPr>
            <a:normAutofit/>
          </a:bodyPr>
          <a:lstStyle/>
          <a:p>
            <a:pPr marL="0" indent="0">
              <a:buNone/>
            </a:pPr>
            <a:r>
              <a:rPr lang="en-US" sz="2000" dirty="0">
                <a:latin typeface="Lexend Deca Light" pitchFamily="2" charset="77"/>
              </a:rPr>
              <a:t>Up next—the opportunity to showcase your business!</a:t>
            </a:r>
          </a:p>
          <a:p>
            <a:endParaRPr lang="en-US" sz="2000" dirty="0">
              <a:latin typeface="Lexend Deca Light" pitchFamily="2" charset="77"/>
            </a:endParaRPr>
          </a:p>
          <a:p>
            <a:pPr marL="0" indent="0">
              <a:buNone/>
            </a:pPr>
            <a:r>
              <a:rPr lang="en-US" sz="2000" dirty="0">
                <a:latin typeface="Lexend Deca Light" pitchFamily="2" charset="77"/>
              </a:rPr>
              <a:t>Your teacher will explain how you will do that.</a:t>
            </a:r>
          </a:p>
          <a:p>
            <a:endParaRPr lang="en-US" sz="2000" dirty="0">
              <a:latin typeface="Lexend Deca Light" pitchFamily="2" charset="77"/>
            </a:endParaRPr>
          </a:p>
          <a:p>
            <a:pPr marL="0" indent="0">
              <a:buNone/>
            </a:pPr>
            <a:r>
              <a:rPr lang="en-US" sz="2000" dirty="0">
                <a:latin typeface="Lexend Deca Light" pitchFamily="2" charset="77"/>
              </a:rPr>
              <a:t>Congratulations on completing each stage of the project.</a:t>
            </a:r>
          </a:p>
        </p:txBody>
      </p:sp>
      <p:sp>
        <p:nvSpPr>
          <p:cNvPr id="6" name="Title 1">
            <a:extLst>
              <a:ext uri="{FF2B5EF4-FFF2-40B4-BE49-F238E27FC236}">
                <a16:creationId xmlns:a16="http://schemas.microsoft.com/office/drawing/2014/main" id="{F7758C12-F768-4E40-094D-7F0773FC8AB2}"/>
              </a:ext>
            </a:extLst>
          </p:cNvPr>
          <p:cNvSpPr>
            <a:spLocks noGrp="1"/>
          </p:cNvSpPr>
          <p:nvPr>
            <p:ph type="title"/>
          </p:nvPr>
        </p:nvSpPr>
        <p:spPr>
          <a:xfrm>
            <a:off x="1132788" y="718744"/>
            <a:ext cx="5938887" cy="778208"/>
          </a:xfrm>
        </p:spPr>
        <p:txBody>
          <a:bodyPr>
            <a:normAutofit/>
          </a:bodyPr>
          <a:lstStyle/>
          <a:p>
            <a:r>
              <a:rPr lang="en-US" dirty="0">
                <a:latin typeface="Lexend Deca Medium" pitchFamily="2" charset="77"/>
              </a:rPr>
              <a:t>Check In – What’s Next?</a:t>
            </a:r>
          </a:p>
        </p:txBody>
      </p:sp>
      <p:pic>
        <p:nvPicPr>
          <p:cNvPr id="7" name="Picture 6">
            <a:extLst>
              <a:ext uri="{FF2B5EF4-FFF2-40B4-BE49-F238E27FC236}">
                <a16:creationId xmlns:a16="http://schemas.microsoft.com/office/drawing/2014/main" id="{0C4D2EE0-E6C9-89FB-258B-DCF0D7D5FA34}"/>
              </a:ext>
            </a:extLst>
          </p:cNvPr>
          <p:cNvPicPr>
            <a:picLocks noChangeAspect="1"/>
          </p:cNvPicPr>
          <p:nvPr/>
        </p:nvPicPr>
        <p:blipFill>
          <a:blip r:embed="rId2"/>
          <a:stretch>
            <a:fillRect/>
          </a:stretch>
        </p:blipFill>
        <p:spPr>
          <a:xfrm>
            <a:off x="4709160" y="2439211"/>
            <a:ext cx="3505200" cy="3505200"/>
          </a:xfrm>
          <a:prstGeom prst="rect">
            <a:avLst/>
          </a:prstGeom>
        </p:spPr>
      </p:pic>
    </p:spTree>
    <p:extLst>
      <p:ext uri="{BB962C8B-B14F-4D97-AF65-F5344CB8AC3E}">
        <p14:creationId xmlns:p14="http://schemas.microsoft.com/office/powerpoint/2010/main" val="1608500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EECB8-4832-792E-A892-37313688D432}"/>
              </a:ext>
            </a:extLst>
          </p:cNvPr>
          <p:cNvSpPr>
            <a:spLocks noGrp="1"/>
          </p:cNvSpPr>
          <p:nvPr>
            <p:ph type="title"/>
          </p:nvPr>
        </p:nvSpPr>
        <p:spPr/>
        <p:txBody>
          <a:bodyPr/>
          <a:lstStyle/>
          <a:p>
            <a:r>
              <a:rPr lang="en-US" dirty="0">
                <a:latin typeface="Lexend Deca Medium" pitchFamily="2" charset="77"/>
              </a:rPr>
              <a:t>A Note for Teachers </a:t>
            </a:r>
          </a:p>
        </p:txBody>
      </p:sp>
      <p:sp>
        <p:nvSpPr>
          <p:cNvPr id="3" name="Content Placeholder 2">
            <a:extLst>
              <a:ext uri="{FF2B5EF4-FFF2-40B4-BE49-F238E27FC236}">
                <a16:creationId xmlns:a16="http://schemas.microsoft.com/office/drawing/2014/main" id="{0E23007B-8EF6-5A81-F9E5-A2170E031A81}"/>
              </a:ext>
            </a:extLst>
          </p:cNvPr>
          <p:cNvSpPr>
            <a:spLocks noGrp="1"/>
          </p:cNvSpPr>
          <p:nvPr>
            <p:ph idx="1"/>
          </p:nvPr>
        </p:nvSpPr>
        <p:spPr/>
        <p:txBody>
          <a:bodyPr>
            <a:normAutofit/>
          </a:bodyPr>
          <a:lstStyle/>
          <a:p>
            <a:pPr marL="0" indent="0">
              <a:buNone/>
            </a:pPr>
            <a:endParaRPr lang="en-CA" sz="2000" dirty="0">
              <a:effectLst/>
              <a:latin typeface="Lexend Deca Light" pitchFamily="2" charset="77"/>
              <a:ea typeface="Calibri" panose="020F0502020204030204" pitchFamily="34" charset="0"/>
              <a:cs typeface="Times New Roman" panose="02020603050405020304" pitchFamily="18" charset="0"/>
            </a:endParaRPr>
          </a:p>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Packaging, like products, comes in many shapes and sizes. </a:t>
            </a:r>
          </a:p>
          <a:p>
            <a:pPr marL="0" indent="0">
              <a:buNone/>
            </a:pPr>
            <a:endParaRPr lang="en-CA" sz="2000" dirty="0">
              <a:latin typeface="Lexend Deca Light" pitchFamily="2" charset="77"/>
              <a:ea typeface="Calibri" panose="020F0502020204030204" pitchFamily="34" charset="0"/>
              <a:cs typeface="Times New Roman" panose="02020603050405020304" pitchFamily="18" charset="0"/>
            </a:endParaRPr>
          </a:p>
          <a:p>
            <a:pPr marL="0" indent="0">
              <a:buNone/>
            </a:pPr>
            <a:r>
              <a:rPr lang="en-CA" sz="2000" dirty="0">
                <a:effectLst/>
                <a:latin typeface="Lexend Deca Light" pitchFamily="2" charset="77"/>
                <a:ea typeface="Calibri" panose="020F0502020204030204" pitchFamily="34" charset="0"/>
                <a:cs typeface="Times New Roman" panose="02020603050405020304" pitchFamily="18" charset="0"/>
              </a:rPr>
              <a:t>In this lesson, students will consider the sustainability of their packaging as they design a suitable way to present their granola bars. They will also learn that there is a career in package engineering. Who knew?!</a:t>
            </a:r>
          </a:p>
          <a:p>
            <a:endParaRPr lang="en-US" sz="2000" dirty="0">
              <a:latin typeface="Lexend Deca Light" pitchFamily="2" charset="77"/>
            </a:endParaRPr>
          </a:p>
        </p:txBody>
      </p:sp>
    </p:spTree>
    <p:extLst>
      <p:ext uri="{BB962C8B-B14F-4D97-AF65-F5344CB8AC3E}">
        <p14:creationId xmlns:p14="http://schemas.microsoft.com/office/powerpoint/2010/main" val="3283325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B0B72-996B-528F-7160-27C4C2922FC5}"/>
              </a:ext>
            </a:extLst>
          </p:cNvPr>
          <p:cNvSpPr>
            <a:spLocks noGrp="1"/>
          </p:cNvSpPr>
          <p:nvPr>
            <p:ph type="title"/>
          </p:nvPr>
        </p:nvSpPr>
        <p:spPr/>
        <p:txBody>
          <a:bodyPr/>
          <a:lstStyle/>
          <a:p>
            <a:r>
              <a:rPr lang="en-US" dirty="0">
                <a:latin typeface="Lexend Deca Medium" pitchFamily="2" charset="77"/>
              </a:rPr>
              <a:t>Expectations</a:t>
            </a:r>
          </a:p>
        </p:txBody>
      </p:sp>
      <p:sp>
        <p:nvSpPr>
          <p:cNvPr id="3" name="Content Placeholder 2">
            <a:extLst>
              <a:ext uri="{FF2B5EF4-FFF2-40B4-BE49-F238E27FC236}">
                <a16:creationId xmlns:a16="http://schemas.microsoft.com/office/drawing/2014/main" id="{2C7D8D15-047B-1877-1C3A-96587E169E88}"/>
              </a:ext>
            </a:extLst>
          </p:cNvPr>
          <p:cNvSpPr>
            <a:spLocks noGrp="1"/>
          </p:cNvSpPr>
          <p:nvPr>
            <p:ph idx="1"/>
          </p:nvPr>
        </p:nvSpPr>
        <p:spPr/>
        <p:txBody>
          <a:bodyPr>
            <a:normAutofit/>
          </a:bodyPr>
          <a:lstStyle/>
          <a:p>
            <a:pPr marL="0" indent="0">
              <a:lnSpc>
                <a:spcPct val="100000"/>
              </a:lnSpc>
              <a:spcBef>
                <a:spcPts val="0"/>
              </a:spcBef>
              <a:buNone/>
            </a:pPr>
            <a:r>
              <a:rPr lang="en-CA" sz="1600" b="1" dirty="0">
                <a:effectLst/>
                <a:latin typeface="Lexend Deca Light" pitchFamily="2" charset="77"/>
                <a:ea typeface="Calibri" panose="020F0502020204030204" pitchFamily="34" charset="0"/>
                <a:cs typeface="Times New Roman" panose="02020603050405020304" pitchFamily="18" charset="0"/>
              </a:rPr>
              <a:t>Health and Physical Education</a:t>
            </a:r>
          </a:p>
          <a:p>
            <a:pPr marL="457200">
              <a:lnSpc>
                <a:spcPct val="100000"/>
              </a:lnSpc>
              <a:spcBef>
                <a:spcPts val="0"/>
              </a:spcBef>
            </a:pPr>
            <a:r>
              <a:rPr lang="en-CA" sz="1600" dirty="0">
                <a:solidFill>
                  <a:srgbClr val="000000"/>
                </a:solidFill>
                <a:effectLst/>
                <a:latin typeface="Lexend Deca Light" pitchFamily="2" charset="77"/>
                <a:ea typeface="Calibri" panose="020F0502020204030204" pitchFamily="34" charset="0"/>
                <a:cs typeface="Times New Roman" panose="02020603050405020304" pitchFamily="18" charset="0"/>
              </a:rPr>
              <a:t>D1.1 </a:t>
            </a:r>
            <a:r>
              <a:rPr lang="en-CA" sz="1600" dirty="0">
                <a:effectLst/>
                <a:latin typeface="Lexend Deca Light" pitchFamily="2" charset="77"/>
                <a:ea typeface="Calibri" panose="020F0502020204030204" pitchFamily="34" charset="0"/>
                <a:cs typeface="Times New Roman" panose="02020603050405020304" pitchFamily="18" charset="0"/>
              </a:rPr>
              <a:t>Understand food origins, nutritional value, and environmental impact </a:t>
            </a:r>
            <a:r>
              <a:rPr lang="en-CA" sz="1600" dirty="0">
                <a:solidFill>
                  <a:srgbClr val="000000"/>
                </a:solidFill>
                <a:effectLst/>
                <a:latin typeface="Lexend Deca Light" pitchFamily="2" charset="77"/>
                <a:ea typeface="Calibri" panose="020F0502020204030204" pitchFamily="34" charset="0"/>
                <a:cs typeface="Times New Roman" panose="02020603050405020304" pitchFamily="18" charset="0"/>
              </a:rPr>
              <a:t>and how those factors and others (e.g., the way we consume and dispose of food) can affect the environment </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endParaRPr lang="en-CA" sz="1600" b="1" dirty="0">
              <a:solidFill>
                <a:srgbClr val="000000"/>
              </a:solidFill>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r>
              <a:rPr lang="en-CA" sz="1600" b="1" dirty="0">
                <a:solidFill>
                  <a:srgbClr val="000000"/>
                </a:solidFill>
                <a:latin typeface="Lexend Deca Light" pitchFamily="2" charset="77"/>
                <a:ea typeface="Calibri" panose="020F0502020204030204" pitchFamily="34" charset="0"/>
                <a:cs typeface="Times New Roman" panose="02020603050405020304" pitchFamily="18" charset="0"/>
              </a:rPr>
              <a:t>Visual Arts</a:t>
            </a:r>
          </a:p>
          <a:p>
            <a:pPr>
              <a:lnSpc>
                <a:spcPct val="100000"/>
              </a:lnSpc>
              <a:spcBef>
                <a:spcPts val="0"/>
              </a:spcBef>
            </a:pPr>
            <a:r>
              <a:rPr lang="en-CA" sz="1600" dirty="0">
                <a:solidFill>
                  <a:srgbClr val="000000"/>
                </a:solidFill>
                <a:effectLst/>
                <a:latin typeface="Lexend Deca Light" pitchFamily="2" charset="77"/>
                <a:ea typeface="Calibri" panose="020F0502020204030204" pitchFamily="34" charset="0"/>
                <a:cs typeface="Times New Roman" panose="02020603050405020304" pitchFamily="18" charset="0"/>
              </a:rPr>
              <a:t>D1.4 use a variety of materials, tools, and techniques to respond to design challenges</a:t>
            </a:r>
          </a:p>
          <a:p>
            <a:pPr marL="0" indent="0">
              <a:lnSpc>
                <a:spcPct val="100000"/>
              </a:lnSpc>
              <a:spcBef>
                <a:spcPts val="0"/>
              </a:spcBef>
              <a:buNone/>
            </a:pPr>
            <a:endParaRPr lang="en-CA" sz="1600" b="1" dirty="0">
              <a:solidFill>
                <a:srgbClr val="000000"/>
              </a:solidFill>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r>
              <a:rPr lang="en-CA" sz="1600" b="1" dirty="0">
                <a:solidFill>
                  <a:srgbClr val="000000"/>
                </a:solidFill>
                <a:effectLst/>
                <a:latin typeface="Lexend Deca Light" pitchFamily="2" charset="77"/>
                <a:ea typeface="Calibri" panose="020F0502020204030204" pitchFamily="34" charset="0"/>
                <a:cs typeface="Times New Roman" panose="02020603050405020304" pitchFamily="18" charset="0"/>
              </a:rPr>
              <a:t>Critical Thinking</a:t>
            </a:r>
            <a:endParaRPr lang="en-CA" sz="1600" b="1" dirty="0">
              <a:effectLst/>
              <a:latin typeface="Lexend Deca Light" pitchFamily="2" charset="77"/>
              <a:ea typeface="Calibri" panose="020F0502020204030204" pitchFamily="34" charset="0"/>
              <a:cs typeface="Times New Roman" panose="02020603050405020304" pitchFamily="18" charset="0"/>
            </a:endParaRPr>
          </a:p>
          <a:p>
            <a:pPr marL="457200">
              <a:lnSpc>
                <a:spcPct val="100000"/>
              </a:lnSpc>
              <a:spcBef>
                <a:spcPts val="0"/>
              </a:spcBef>
            </a:pPr>
            <a:r>
              <a:rPr lang="en-CA" sz="1600" dirty="0">
                <a:solidFill>
                  <a:srgbClr val="000000"/>
                </a:solidFill>
                <a:effectLst/>
                <a:latin typeface="Lexend Deca Light" pitchFamily="2" charset="77"/>
                <a:ea typeface="Calibri" panose="020F0502020204030204" pitchFamily="34" charset="0"/>
                <a:cs typeface="Times New Roman" panose="02020603050405020304" pitchFamily="18" charset="0"/>
              </a:rPr>
              <a:t>Students solve meaningful and complex real-life problems by taking concrete steps – identifying and analysing the problem, creating a plan, prioritizing actions to be taken, and acting on the plan – as they address issues and design and manage projects. </a:t>
            </a:r>
            <a:endParaRPr lang="en-CA" sz="1600"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endParaRPr lang="en-CA" sz="1600" b="1" dirty="0">
              <a:effectLst/>
              <a:latin typeface="Lexend Deca Light" pitchFamily="2" charset="77"/>
              <a:ea typeface="Calibri" panose="020F0502020204030204" pitchFamily="34" charset="0"/>
              <a:cs typeface="Times New Roman" panose="02020603050405020304" pitchFamily="18" charset="0"/>
            </a:endParaRPr>
          </a:p>
          <a:p>
            <a:pPr marL="0" indent="0">
              <a:lnSpc>
                <a:spcPct val="100000"/>
              </a:lnSpc>
              <a:spcBef>
                <a:spcPts val="0"/>
              </a:spcBef>
              <a:buNone/>
            </a:pPr>
            <a:r>
              <a:rPr lang="en-CA" sz="1600" b="1" dirty="0">
                <a:effectLst/>
                <a:latin typeface="Lexend Deca Light" pitchFamily="2" charset="77"/>
                <a:ea typeface="Calibri" panose="020F0502020204030204" pitchFamily="34" charset="0"/>
                <a:cs typeface="Times New Roman" panose="02020603050405020304" pitchFamily="18" charset="0"/>
              </a:rPr>
              <a:t>Agriculture/Agri-Foods Themes</a:t>
            </a:r>
          </a:p>
          <a:p>
            <a:pPr marL="457200">
              <a:lnSpc>
                <a:spcPct val="100000"/>
              </a:lnSpc>
              <a:spcBef>
                <a:spcPts val="0"/>
              </a:spcBef>
            </a:pPr>
            <a:r>
              <a:rPr lang="en-CA" sz="1600" dirty="0">
                <a:effectLst/>
                <a:latin typeface="Lexend Deca Light" pitchFamily="2" charset="77"/>
                <a:ea typeface="Calibri" panose="020F0502020204030204" pitchFamily="34" charset="0"/>
                <a:cs typeface="Times New Roman" panose="02020603050405020304" pitchFamily="18" charset="0"/>
              </a:rPr>
              <a:t>Students describe the benefits of grain as they design and write promotional material and packaging for their granola bars. They will consider</a:t>
            </a:r>
            <a:r>
              <a:rPr lang="en-GB" sz="1600" dirty="0">
                <a:effectLst/>
                <a:latin typeface="Lexend Deca Light" pitchFamily="2" charset="77"/>
                <a:ea typeface="Calibri" panose="020F0502020204030204" pitchFamily="34" charset="0"/>
                <a:cs typeface="Times New Roman" panose="02020603050405020304" pitchFamily="18" charset="0"/>
              </a:rPr>
              <a:t> how to appeal to people and persuade them to buy their grain-based products.</a:t>
            </a:r>
          </a:p>
          <a:p>
            <a:pPr indent="0">
              <a:lnSpc>
                <a:spcPct val="100000"/>
              </a:lnSpc>
              <a:spcBef>
                <a:spcPts val="0"/>
              </a:spcBef>
              <a:buNone/>
            </a:pPr>
            <a:endParaRPr lang="en-CA" sz="1600" dirty="0">
              <a:effectLst/>
              <a:latin typeface="Lexend Deca Light" pitchFamily="2" charset="77"/>
              <a:ea typeface="Calibri" panose="020F0502020204030204" pitchFamily="34" charset="0"/>
              <a:cs typeface="Times New Roman" panose="02020603050405020304" pitchFamily="18" charset="0"/>
            </a:endParaRPr>
          </a:p>
          <a:p>
            <a:endParaRPr lang="en-US" dirty="0">
              <a:latin typeface="Lexend Deca Light" pitchFamily="2" charset="77"/>
            </a:endParaRPr>
          </a:p>
        </p:txBody>
      </p:sp>
    </p:spTree>
    <p:extLst>
      <p:ext uri="{BB962C8B-B14F-4D97-AF65-F5344CB8AC3E}">
        <p14:creationId xmlns:p14="http://schemas.microsoft.com/office/powerpoint/2010/main" val="882372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647AE-EC0F-4FF6-8298-3F9A66EA4796}"/>
              </a:ext>
            </a:extLst>
          </p:cNvPr>
          <p:cNvSpPr>
            <a:spLocks noGrp="1"/>
          </p:cNvSpPr>
          <p:nvPr>
            <p:ph idx="1"/>
          </p:nvPr>
        </p:nvSpPr>
        <p:spPr/>
        <p:txBody>
          <a:bodyPr>
            <a:normAutofit fontScale="92500" lnSpcReduction="20000"/>
          </a:bodyPr>
          <a:lstStyle/>
          <a:p>
            <a:r>
              <a:rPr lang="en-US" dirty="0">
                <a:latin typeface="Lexend Deca Medium" pitchFamily="2" charset="77"/>
              </a:rPr>
              <a:t>Stage 6</a:t>
            </a:r>
          </a:p>
          <a:p>
            <a:r>
              <a:rPr lang="en-US" dirty="0">
                <a:latin typeface="Lexend Deca Medium" pitchFamily="2" charset="77"/>
              </a:rPr>
              <a:t>Lesson 4: Packaging</a:t>
            </a:r>
            <a:endParaRPr lang="en-CA" dirty="0">
              <a:latin typeface="Lexend Deca Medium" pitchFamily="2" charset="77"/>
            </a:endParaRPr>
          </a:p>
        </p:txBody>
      </p:sp>
      <p:sp>
        <p:nvSpPr>
          <p:cNvPr id="6" name="Rectangle 5">
            <a:extLst>
              <a:ext uri="{FF2B5EF4-FFF2-40B4-BE49-F238E27FC236}">
                <a16:creationId xmlns:a16="http://schemas.microsoft.com/office/drawing/2014/main" id="{6B77972C-3FB9-4D90-6E45-84373F640FF6}"/>
              </a:ext>
            </a:extLst>
          </p:cNvPr>
          <p:cNvSpPr/>
          <p:nvPr/>
        </p:nvSpPr>
        <p:spPr>
          <a:xfrm>
            <a:off x="0" y="6244885"/>
            <a:ext cx="9144000" cy="345440"/>
          </a:xfrm>
          <a:prstGeom prst="rect">
            <a:avLst/>
          </a:prstGeom>
          <a:solidFill>
            <a:srgbClr val="9549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x</a:t>
            </a:r>
          </a:p>
        </p:txBody>
      </p:sp>
      <p:sp>
        <p:nvSpPr>
          <p:cNvPr id="7" name="Content Placeholder 2">
            <a:extLst>
              <a:ext uri="{FF2B5EF4-FFF2-40B4-BE49-F238E27FC236}">
                <a16:creationId xmlns:a16="http://schemas.microsoft.com/office/drawing/2014/main" id="{3CD5E2B8-E939-08D3-92A2-C8595FCE5368}"/>
              </a:ext>
            </a:extLst>
          </p:cNvPr>
          <p:cNvSpPr txBox="1">
            <a:spLocks/>
          </p:cNvSpPr>
          <p:nvPr/>
        </p:nvSpPr>
        <p:spPr>
          <a:xfrm>
            <a:off x="685801" y="6032945"/>
            <a:ext cx="8175170" cy="6270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Arial Rounded MT Bold" panose="020F07040305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Rounded MT Bold" panose="020F07040305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Rounded MT Bold" panose="020F07040305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Rounded MT Bold" panose="020F07040305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1100" dirty="0">
              <a:solidFill>
                <a:srgbClr val="000000"/>
              </a:solidFill>
              <a:latin typeface="IIKLH K+ Arial MT"/>
            </a:endParaRPr>
          </a:p>
          <a:p>
            <a:r>
              <a:rPr lang="en-US" sz="1100" dirty="0">
                <a:solidFill>
                  <a:schemeClr val="bg1"/>
                </a:solidFill>
                <a:latin typeface="IIKLH K+ Arial MT"/>
              </a:rPr>
              <a:t>© The National Farmers’ Union of England and Wales - All rights reserved. These resources may be reproduced for educational use only.</a:t>
            </a:r>
            <a:endParaRPr lang="en-CA" sz="1050" dirty="0">
              <a:solidFill>
                <a:schemeClr val="bg1"/>
              </a:solidFill>
            </a:endParaRPr>
          </a:p>
          <a:p>
            <a:endParaRPr lang="en-CA" sz="1100" dirty="0"/>
          </a:p>
        </p:txBody>
      </p:sp>
    </p:spTree>
    <p:extLst>
      <p:ext uri="{BB962C8B-B14F-4D97-AF65-F5344CB8AC3E}">
        <p14:creationId xmlns:p14="http://schemas.microsoft.com/office/powerpoint/2010/main" val="4267150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A110-8075-4B96-AA4F-F5B9C77F6EE0}"/>
              </a:ext>
            </a:extLst>
          </p:cNvPr>
          <p:cNvSpPr>
            <a:spLocks noGrp="1"/>
          </p:cNvSpPr>
          <p:nvPr>
            <p:ph type="title"/>
          </p:nvPr>
        </p:nvSpPr>
        <p:spPr>
          <a:xfrm>
            <a:off x="1023673" y="730480"/>
            <a:ext cx="5938887" cy="786547"/>
          </a:xfrm>
        </p:spPr>
        <p:txBody>
          <a:bodyPr/>
          <a:lstStyle/>
          <a:p>
            <a:r>
              <a:rPr lang="en-US" dirty="0">
                <a:latin typeface="Lexend Deca Medium" pitchFamily="2" charset="77"/>
              </a:rPr>
              <a:t>Learning Goals </a:t>
            </a:r>
            <a:endParaRPr lang="en-CA" dirty="0">
              <a:latin typeface="Lexend Deca Medium" pitchFamily="2" charset="77"/>
            </a:endParaRPr>
          </a:p>
        </p:txBody>
      </p:sp>
      <p:sp>
        <p:nvSpPr>
          <p:cNvPr id="3" name="Content Placeholder 2">
            <a:extLst>
              <a:ext uri="{FF2B5EF4-FFF2-40B4-BE49-F238E27FC236}">
                <a16:creationId xmlns:a16="http://schemas.microsoft.com/office/drawing/2014/main" id="{56B0F822-BDF1-49A4-9AB8-F82594FFB5D0}"/>
              </a:ext>
            </a:extLst>
          </p:cNvPr>
          <p:cNvSpPr>
            <a:spLocks noGrp="1"/>
          </p:cNvSpPr>
          <p:nvPr>
            <p:ph idx="1"/>
          </p:nvPr>
        </p:nvSpPr>
        <p:spPr>
          <a:xfrm>
            <a:off x="1023673" y="1517027"/>
            <a:ext cx="7544592" cy="4610493"/>
          </a:xfrm>
        </p:spPr>
        <p:txBody>
          <a:bodyPr>
            <a:normAutofit/>
          </a:bodyPr>
          <a:lstStyle/>
          <a:p>
            <a:pPr>
              <a:lnSpc>
                <a:spcPct val="100000"/>
              </a:lnSpc>
              <a:spcBef>
                <a:spcPts val="2400"/>
              </a:spcBef>
            </a:pPr>
            <a:endParaRPr lang="en-US" sz="2000" dirty="0">
              <a:latin typeface="Lexend Deca Light" pitchFamily="2" charset="77"/>
            </a:endParaRPr>
          </a:p>
          <a:p>
            <a:pPr>
              <a:lnSpc>
                <a:spcPct val="100000"/>
              </a:lnSpc>
              <a:spcBef>
                <a:spcPts val="2400"/>
              </a:spcBef>
            </a:pPr>
            <a:r>
              <a:rPr lang="en-US" sz="2000" dirty="0">
                <a:latin typeface="Lexend Deca Light" pitchFamily="2" charset="77"/>
              </a:rPr>
              <a:t>Design packaging for a food product. </a:t>
            </a:r>
          </a:p>
          <a:p>
            <a:pPr>
              <a:lnSpc>
                <a:spcPct val="100000"/>
              </a:lnSpc>
              <a:spcBef>
                <a:spcPts val="2400"/>
              </a:spcBef>
            </a:pPr>
            <a:r>
              <a:rPr lang="en-CA" sz="2000" dirty="0">
                <a:effectLst/>
                <a:latin typeface="Lexend Deca Light" pitchFamily="2" charset="77"/>
                <a:ea typeface="Calibri" panose="020F0502020204030204" pitchFamily="34" charset="0"/>
                <a:cs typeface="Times New Roman" panose="02020603050405020304" pitchFamily="18" charset="0"/>
              </a:rPr>
              <a:t>Create packaging using sustainable materials</a:t>
            </a:r>
            <a:endParaRPr lang="en-CA" dirty="0">
              <a:effectLst/>
              <a:latin typeface="Lexend Deca Light" pitchFamily="2" charset="77"/>
              <a:ea typeface="Calibri" panose="020F0502020204030204" pitchFamily="34" charset="0"/>
              <a:cs typeface="Times New Roman" panose="02020603050405020304" pitchFamily="18" charset="0"/>
            </a:endParaRPr>
          </a:p>
          <a:p>
            <a:pPr>
              <a:lnSpc>
                <a:spcPct val="100000"/>
              </a:lnSpc>
              <a:spcBef>
                <a:spcPts val="2400"/>
              </a:spcBef>
            </a:pPr>
            <a:endParaRPr lang="en-CA" sz="2000" dirty="0">
              <a:latin typeface="Lexend Deca Light" pitchFamily="2" charset="77"/>
            </a:endParaRPr>
          </a:p>
        </p:txBody>
      </p:sp>
      <p:pic>
        <p:nvPicPr>
          <p:cNvPr id="5" name="Picture 4" descr="A picture containing text, sign, vector graphics&#10;&#10;Description automatically generated">
            <a:extLst>
              <a:ext uri="{FF2B5EF4-FFF2-40B4-BE49-F238E27FC236}">
                <a16:creationId xmlns:a16="http://schemas.microsoft.com/office/drawing/2014/main" id="{72F22970-8735-471F-A6E0-5DFAF71DCC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555374">
            <a:off x="6821337" y="4420266"/>
            <a:ext cx="1946162" cy="1942021"/>
          </a:xfrm>
          <a:prstGeom prst="rect">
            <a:avLst/>
          </a:prstGeom>
        </p:spPr>
      </p:pic>
    </p:spTree>
    <p:extLst>
      <p:ext uri="{BB962C8B-B14F-4D97-AF65-F5344CB8AC3E}">
        <p14:creationId xmlns:p14="http://schemas.microsoft.com/office/powerpoint/2010/main" val="35993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AE7BD-B6F2-6FF8-646F-3802EADC79B6}"/>
              </a:ext>
            </a:extLst>
          </p:cNvPr>
          <p:cNvSpPr>
            <a:spLocks noGrp="1"/>
          </p:cNvSpPr>
          <p:nvPr>
            <p:ph type="title"/>
          </p:nvPr>
        </p:nvSpPr>
        <p:spPr>
          <a:xfrm>
            <a:off x="1103971" y="667697"/>
            <a:ext cx="5938887" cy="778208"/>
          </a:xfrm>
        </p:spPr>
        <p:txBody>
          <a:bodyPr/>
          <a:lstStyle/>
          <a:p>
            <a:r>
              <a:rPr lang="en-US" dirty="0">
                <a:latin typeface="Lexend Deca Medium" pitchFamily="2" charset="77"/>
              </a:rPr>
              <a:t>Minds ON!</a:t>
            </a:r>
          </a:p>
        </p:txBody>
      </p:sp>
      <p:sp>
        <p:nvSpPr>
          <p:cNvPr id="3" name="Content Placeholder 2">
            <a:extLst>
              <a:ext uri="{FF2B5EF4-FFF2-40B4-BE49-F238E27FC236}">
                <a16:creationId xmlns:a16="http://schemas.microsoft.com/office/drawing/2014/main" id="{3FA229CB-E6F8-6A40-48D2-A568F3791D37}"/>
              </a:ext>
            </a:extLst>
          </p:cNvPr>
          <p:cNvSpPr>
            <a:spLocks noGrp="1"/>
          </p:cNvSpPr>
          <p:nvPr>
            <p:ph idx="1"/>
          </p:nvPr>
        </p:nvSpPr>
        <p:spPr>
          <a:xfrm>
            <a:off x="1103971" y="1546265"/>
            <a:ext cx="7295312" cy="4745897"/>
          </a:xfrm>
        </p:spPr>
        <p:txBody>
          <a:bodyPr>
            <a:normAutofit/>
          </a:bodyPr>
          <a:lstStyle/>
          <a:p>
            <a:pPr marL="0" indent="0">
              <a:buNone/>
            </a:pPr>
            <a:r>
              <a:rPr lang="en-US" sz="2000" dirty="0">
                <a:latin typeface="Lexend Deca Light" pitchFamily="2" charset="77"/>
              </a:rPr>
              <a:t>Let’s think about how we can package our granola bars.</a:t>
            </a:r>
          </a:p>
        </p:txBody>
      </p:sp>
      <p:pic>
        <p:nvPicPr>
          <p:cNvPr id="5" name="Picture 4">
            <a:extLst>
              <a:ext uri="{FF2B5EF4-FFF2-40B4-BE49-F238E27FC236}">
                <a16:creationId xmlns:a16="http://schemas.microsoft.com/office/drawing/2014/main" id="{45952852-81F8-9C1B-4024-09CECBDCF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437" y="2522515"/>
            <a:ext cx="5719125" cy="3198833"/>
          </a:xfrm>
          <a:prstGeom prst="rect">
            <a:avLst/>
          </a:prstGeom>
        </p:spPr>
      </p:pic>
    </p:spTree>
    <p:extLst>
      <p:ext uri="{BB962C8B-B14F-4D97-AF65-F5344CB8AC3E}">
        <p14:creationId xmlns:p14="http://schemas.microsoft.com/office/powerpoint/2010/main" val="4241549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E500227-C2A1-4F77-8FB0-C9E958A9E5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662268" y="10"/>
            <a:ext cx="5481732"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6" name="Picture Placeholder 5">
            <a:extLst>
              <a:ext uri="{FF2B5EF4-FFF2-40B4-BE49-F238E27FC236}">
                <a16:creationId xmlns:a16="http://schemas.microsoft.com/office/drawing/2014/main" id="{BC81E9E8-A606-4819-8B36-A0230D37B87B}"/>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a:ln>
            <a:noFill/>
          </a:ln>
        </p:spPr>
      </p:pic>
      <p:sp useBgFill="1">
        <p:nvSpPr>
          <p:cNvPr id="15" name="Freeform: Shape 14">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7" name="Freeform: Shape 16">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1" name="Rectangle 20">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Rounded Corners 17">
            <a:extLst>
              <a:ext uri="{FF2B5EF4-FFF2-40B4-BE49-F238E27FC236}">
                <a16:creationId xmlns:a16="http://schemas.microsoft.com/office/drawing/2014/main" id="{24E9D7EA-FF6D-42D7-A99B-D14F7992B772}"/>
              </a:ext>
            </a:extLst>
          </p:cNvPr>
          <p:cNvSpPr/>
          <p:nvPr/>
        </p:nvSpPr>
        <p:spPr>
          <a:xfrm>
            <a:off x="246288" y="557137"/>
            <a:ext cx="4715223" cy="5743725"/>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Connector 13">
            <a:extLst>
              <a:ext uri="{FF2B5EF4-FFF2-40B4-BE49-F238E27FC236}">
                <a16:creationId xmlns:a16="http://schemas.microsoft.com/office/drawing/2014/main" id="{6E6A8F53-CFF7-41EC-8440-7763226F7A14}"/>
              </a:ext>
            </a:extLst>
          </p:cNvPr>
          <p:cNvCxnSpPr/>
          <p:nvPr/>
        </p:nvCxnSpPr>
        <p:spPr>
          <a:xfrm>
            <a:off x="577388" y="1692155"/>
            <a:ext cx="3188569" cy="0"/>
          </a:xfrm>
          <a:prstGeom prst="line">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itle 3">
            <a:extLst>
              <a:ext uri="{FF2B5EF4-FFF2-40B4-BE49-F238E27FC236}">
                <a16:creationId xmlns:a16="http://schemas.microsoft.com/office/drawing/2014/main" id="{B6E1E382-F8E7-471D-8A63-E9E678A87D12}"/>
              </a:ext>
            </a:extLst>
          </p:cNvPr>
          <p:cNvSpPr txBox="1">
            <a:spLocks/>
          </p:cNvSpPr>
          <p:nvPr/>
        </p:nvSpPr>
        <p:spPr>
          <a:xfrm>
            <a:off x="442691" y="849789"/>
            <a:ext cx="4375597" cy="78763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200" kern="1200">
                <a:solidFill>
                  <a:srgbClr val="FF6600"/>
                </a:solidFill>
                <a:latin typeface="Arial Rounded MT Bold" panose="020F0704030504030204" pitchFamily="34" charset="0"/>
                <a:ea typeface="+mj-ea"/>
                <a:cs typeface="+mj-cs"/>
              </a:defRPr>
            </a:lvl1pPr>
          </a:lstStyle>
          <a:p>
            <a:r>
              <a:rPr lang="en-US" sz="3000" dirty="0">
                <a:latin typeface="Lexend Deca Medium" pitchFamily="2" charset="77"/>
              </a:rPr>
              <a:t>Packaging our Product</a:t>
            </a:r>
          </a:p>
        </p:txBody>
      </p:sp>
      <p:sp>
        <p:nvSpPr>
          <p:cNvPr id="2" name="Content Placeholder 1">
            <a:extLst>
              <a:ext uri="{FF2B5EF4-FFF2-40B4-BE49-F238E27FC236}">
                <a16:creationId xmlns:a16="http://schemas.microsoft.com/office/drawing/2014/main" id="{668BC656-AE6B-4CE8-A02A-27EAD0DFF6C0}"/>
              </a:ext>
            </a:extLst>
          </p:cNvPr>
          <p:cNvSpPr>
            <a:spLocks noGrp="1"/>
          </p:cNvSpPr>
          <p:nvPr>
            <p:ph idx="4294967295"/>
          </p:nvPr>
        </p:nvSpPr>
        <p:spPr>
          <a:xfrm>
            <a:off x="530798" y="2014913"/>
            <a:ext cx="4235958" cy="4432276"/>
          </a:xfrm>
        </p:spPr>
        <p:txBody>
          <a:bodyPr vert="horz" lIns="91440" tIns="45720" rIns="91440" bIns="45720" rtlCol="0">
            <a:noAutofit/>
          </a:bodyPr>
          <a:lstStyle/>
          <a:p>
            <a:pPr>
              <a:lnSpc>
                <a:spcPct val="100000"/>
              </a:lnSpc>
              <a:spcBef>
                <a:spcPts val="1800"/>
              </a:spcBef>
            </a:pPr>
            <a:r>
              <a:rPr lang="en-US" sz="2000" dirty="0">
                <a:latin typeface="Lexend Deca Light" pitchFamily="2" charset="77"/>
              </a:rPr>
              <a:t>Most food products in stores come in packaging.</a:t>
            </a:r>
          </a:p>
          <a:p>
            <a:pPr>
              <a:lnSpc>
                <a:spcPct val="100000"/>
              </a:lnSpc>
              <a:spcBef>
                <a:spcPts val="1800"/>
              </a:spcBef>
            </a:pPr>
            <a:r>
              <a:rPr lang="en-US" sz="2000" dirty="0">
                <a:latin typeface="Lexend Deca Light" pitchFamily="2" charset="77"/>
              </a:rPr>
              <a:t>Some packaging can be recycled but much cannot, like plastic.</a:t>
            </a:r>
          </a:p>
          <a:p>
            <a:pPr>
              <a:lnSpc>
                <a:spcPct val="100000"/>
              </a:lnSpc>
              <a:spcBef>
                <a:spcPts val="1800"/>
              </a:spcBef>
            </a:pPr>
            <a:r>
              <a:rPr lang="en-US" sz="2000" dirty="0">
                <a:latin typeface="Lexend Deca Light" pitchFamily="2" charset="77"/>
              </a:rPr>
              <a:t>Plastic that cannot be recycled has to go into a landfill.</a:t>
            </a:r>
          </a:p>
          <a:p>
            <a:pPr>
              <a:lnSpc>
                <a:spcPct val="100000"/>
              </a:lnSpc>
              <a:spcBef>
                <a:spcPts val="1800"/>
              </a:spcBef>
            </a:pPr>
            <a:r>
              <a:rPr lang="en-US" sz="2000" dirty="0">
                <a:latin typeface="Lexend Deca Light" pitchFamily="2" charset="77"/>
              </a:rPr>
              <a:t>Plastic packaging can take a long time  to decompose! </a:t>
            </a:r>
          </a:p>
        </p:txBody>
      </p:sp>
    </p:spTree>
    <p:extLst>
      <p:ext uri="{BB962C8B-B14F-4D97-AF65-F5344CB8AC3E}">
        <p14:creationId xmlns:p14="http://schemas.microsoft.com/office/powerpoint/2010/main" val="3642121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85CDFC-08C0-D180-96C0-CC6A9F02E3E2}"/>
              </a:ext>
            </a:extLst>
          </p:cNvPr>
          <p:cNvSpPr>
            <a:spLocks noGrp="1"/>
          </p:cNvSpPr>
          <p:nvPr>
            <p:ph type="title"/>
          </p:nvPr>
        </p:nvSpPr>
        <p:spPr>
          <a:xfrm>
            <a:off x="1013841" y="821271"/>
            <a:ext cx="5948314" cy="778208"/>
          </a:xfrm>
        </p:spPr>
        <p:txBody>
          <a:bodyPr/>
          <a:lstStyle/>
          <a:p>
            <a:r>
              <a:rPr lang="en-US" dirty="0">
                <a:latin typeface="Lexend Deca Medium" pitchFamily="2" charset="77"/>
              </a:rPr>
              <a:t>Packaging Inspiration</a:t>
            </a:r>
          </a:p>
        </p:txBody>
      </p:sp>
      <p:sp>
        <p:nvSpPr>
          <p:cNvPr id="11" name="TextBox 10">
            <a:extLst>
              <a:ext uri="{FF2B5EF4-FFF2-40B4-BE49-F238E27FC236}">
                <a16:creationId xmlns:a16="http://schemas.microsoft.com/office/drawing/2014/main" id="{1ADD86C8-D789-7762-C3FF-EC5536E5FC61}"/>
              </a:ext>
            </a:extLst>
          </p:cNvPr>
          <p:cNvSpPr txBox="1"/>
          <p:nvPr/>
        </p:nvSpPr>
        <p:spPr>
          <a:xfrm>
            <a:off x="4159964" y="5667397"/>
            <a:ext cx="824072" cy="369332"/>
          </a:xfrm>
          <a:prstGeom prst="rect">
            <a:avLst/>
          </a:prstGeom>
          <a:noFill/>
        </p:spPr>
        <p:txBody>
          <a:bodyPr wrap="none" rtlCol="0">
            <a:spAutoFit/>
          </a:bodyPr>
          <a:lstStyle/>
          <a:p>
            <a:r>
              <a:rPr lang="en-US" dirty="0">
                <a:hlinkClick r:id="rId3"/>
              </a:rPr>
              <a:t>Source</a:t>
            </a:r>
            <a:endParaRPr lang="en-US" dirty="0"/>
          </a:p>
        </p:txBody>
      </p:sp>
      <p:pic>
        <p:nvPicPr>
          <p:cNvPr id="4" name="Picture 3">
            <a:extLst>
              <a:ext uri="{FF2B5EF4-FFF2-40B4-BE49-F238E27FC236}">
                <a16:creationId xmlns:a16="http://schemas.microsoft.com/office/drawing/2014/main" id="{DB7B6D83-C387-373A-B58B-1A19D4744C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649" y="2073407"/>
            <a:ext cx="6928702" cy="3441558"/>
          </a:xfrm>
          <a:prstGeom prst="rect">
            <a:avLst/>
          </a:prstGeom>
        </p:spPr>
      </p:pic>
    </p:spTree>
    <p:extLst>
      <p:ext uri="{BB962C8B-B14F-4D97-AF65-F5344CB8AC3E}">
        <p14:creationId xmlns:p14="http://schemas.microsoft.com/office/powerpoint/2010/main" val="1751261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C4A211-0AE1-C129-46A7-73A2E510A1B9}"/>
              </a:ext>
            </a:extLst>
          </p:cNvPr>
          <p:cNvSpPr>
            <a:spLocks noGrp="1"/>
          </p:cNvSpPr>
          <p:nvPr>
            <p:ph type="title"/>
          </p:nvPr>
        </p:nvSpPr>
        <p:spPr>
          <a:xfrm>
            <a:off x="980388" y="758858"/>
            <a:ext cx="5948314" cy="778208"/>
          </a:xfrm>
        </p:spPr>
        <p:txBody>
          <a:bodyPr/>
          <a:lstStyle/>
          <a:p>
            <a:r>
              <a:rPr lang="en-US" dirty="0">
                <a:latin typeface="Lexend Deca Medium" pitchFamily="2" charset="77"/>
              </a:rPr>
              <a:t>Homemade Bar Packaging</a:t>
            </a:r>
          </a:p>
        </p:txBody>
      </p:sp>
      <p:sp>
        <p:nvSpPr>
          <p:cNvPr id="4" name="Content Placeholder 3">
            <a:extLst>
              <a:ext uri="{FF2B5EF4-FFF2-40B4-BE49-F238E27FC236}">
                <a16:creationId xmlns:a16="http://schemas.microsoft.com/office/drawing/2014/main" id="{028535A1-014D-6D88-DF73-FD4A558B1526}"/>
              </a:ext>
            </a:extLst>
          </p:cNvPr>
          <p:cNvSpPr>
            <a:spLocks noGrp="1"/>
          </p:cNvSpPr>
          <p:nvPr>
            <p:ph idx="1"/>
          </p:nvPr>
        </p:nvSpPr>
        <p:spPr>
          <a:xfrm>
            <a:off x="980388" y="1661532"/>
            <a:ext cx="7428322" cy="4437610"/>
          </a:xfrm>
        </p:spPr>
        <p:txBody>
          <a:bodyPr>
            <a:normAutofit/>
          </a:bodyPr>
          <a:lstStyle/>
          <a:p>
            <a:pPr marL="0" indent="0">
              <a:buNone/>
            </a:pPr>
            <a:r>
              <a:rPr lang="en-US" sz="2000" dirty="0">
                <a:latin typeface="Lexend Deca Light" pitchFamily="2" charset="77"/>
              </a:rPr>
              <a:t>A few examples of homemade granola bar packaging.  </a:t>
            </a:r>
          </a:p>
        </p:txBody>
      </p:sp>
      <p:pic>
        <p:nvPicPr>
          <p:cNvPr id="10" name="Picture 9">
            <a:extLst>
              <a:ext uri="{FF2B5EF4-FFF2-40B4-BE49-F238E27FC236}">
                <a16:creationId xmlns:a16="http://schemas.microsoft.com/office/drawing/2014/main" id="{0C305497-6EC8-19B6-28DE-27EB7125C1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2345" y="3880337"/>
            <a:ext cx="2078726" cy="2078726"/>
          </a:xfrm>
          <a:prstGeom prst="rect">
            <a:avLst/>
          </a:prstGeom>
        </p:spPr>
      </p:pic>
      <p:pic>
        <p:nvPicPr>
          <p:cNvPr id="6" name="Picture 5">
            <a:extLst>
              <a:ext uri="{FF2B5EF4-FFF2-40B4-BE49-F238E27FC236}">
                <a16:creationId xmlns:a16="http://schemas.microsoft.com/office/drawing/2014/main" id="{52288D81-53F8-2BB6-8E74-B62A3983AF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2394" y="2389637"/>
            <a:ext cx="2742696" cy="3647502"/>
          </a:xfrm>
          <a:prstGeom prst="round2DiagRect">
            <a:avLst>
              <a:gd name="adj1" fmla="val 33337"/>
              <a:gd name="adj2" fmla="val 0"/>
            </a:avLst>
          </a:prstGeom>
        </p:spPr>
      </p:pic>
      <p:pic>
        <p:nvPicPr>
          <p:cNvPr id="8" name="Picture 7">
            <a:extLst>
              <a:ext uri="{FF2B5EF4-FFF2-40B4-BE49-F238E27FC236}">
                <a16:creationId xmlns:a16="http://schemas.microsoft.com/office/drawing/2014/main" id="{AAA5AB81-A59E-CE69-4906-5188F4A7C0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387" y="2389637"/>
            <a:ext cx="2720137" cy="1806806"/>
          </a:xfrm>
          <a:prstGeom prst="rect">
            <a:avLst/>
          </a:prstGeom>
        </p:spPr>
      </p:pic>
    </p:spTree>
    <p:extLst>
      <p:ext uri="{BB962C8B-B14F-4D97-AF65-F5344CB8AC3E}">
        <p14:creationId xmlns:p14="http://schemas.microsoft.com/office/powerpoint/2010/main" val="1269511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4273</TotalTime>
  <Words>882</Words>
  <Application>Microsoft Macintosh PowerPoint</Application>
  <PresentationFormat>On-screen Show (4:3)</PresentationFormat>
  <Paragraphs>97</Paragraphs>
  <Slides>12</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Arial Rounded MT Bold</vt:lpstr>
      <vt:lpstr>Calibri</vt:lpstr>
      <vt:lpstr>Century Gothic</vt:lpstr>
      <vt:lpstr>Helvetica</vt:lpstr>
      <vt:lpstr>IIKLH K+ Arial MT</vt:lpstr>
      <vt:lpstr>InterstateCondensed-Light</vt:lpstr>
      <vt:lpstr>Lexend Deca Light</vt:lpstr>
      <vt:lpstr>Lexend Deca Medium</vt:lpstr>
      <vt:lpstr>Office Theme</vt:lpstr>
      <vt:lpstr>PowerPoint Presentation</vt:lpstr>
      <vt:lpstr>A Note for Teachers </vt:lpstr>
      <vt:lpstr>Expectations</vt:lpstr>
      <vt:lpstr>PowerPoint Presentation</vt:lpstr>
      <vt:lpstr>Learning Goals </vt:lpstr>
      <vt:lpstr>Minds ON!</vt:lpstr>
      <vt:lpstr>PowerPoint Presentation</vt:lpstr>
      <vt:lpstr>Packaging Inspiration</vt:lpstr>
      <vt:lpstr>Homemade Bar Packaging</vt:lpstr>
      <vt:lpstr>PowerPoint Presentation</vt:lpstr>
      <vt:lpstr>Wrap Up</vt:lpstr>
      <vt:lpstr>Check In – 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Ratz</dc:creator>
  <cp:lastModifiedBy>Lindsay Foster</cp:lastModifiedBy>
  <cp:revision>136</cp:revision>
  <cp:lastPrinted>2022-12-13T20:08:31Z</cp:lastPrinted>
  <dcterms:created xsi:type="dcterms:W3CDTF">2022-06-20T17:57:32Z</dcterms:created>
  <dcterms:modified xsi:type="dcterms:W3CDTF">2024-10-03T17:42:56Z</dcterms:modified>
</cp:coreProperties>
</file>